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4" r:id="rId5"/>
    <p:sldId id="258" r:id="rId6"/>
    <p:sldId id="259" r:id="rId7"/>
    <p:sldId id="273" r:id="rId8"/>
    <p:sldId id="266" r:id="rId9"/>
    <p:sldId id="267" r:id="rId10"/>
    <p:sldId id="264" r:id="rId11"/>
    <p:sldId id="275" r:id="rId12"/>
    <p:sldId id="261" r:id="rId13"/>
    <p:sldId id="262" r:id="rId14"/>
    <p:sldId id="269" r:id="rId15"/>
    <p:sldId id="270" r:id="rId16"/>
    <p:sldId id="260" r:id="rId17"/>
    <p:sldId id="272" r:id="rId18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/>
            <a:fld id="{9A0DB2DC-4C9A-4742-B13C-FB6460FD3503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060F5B-F327-48DA-A8F9-7A80205CA1E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ru-RU">
                <a:latin typeface="Calibri" panose="020F0502020204030204" pitchFamily="34" charset="0"/>
              </a:rPr>
            </a:fld>
            <a:endParaRPr lang="ru-RU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C:/Users/&#1045;&#1082;&#1072;&#1090;&#1077;&#1088;&#1080;&#1085;&#1072;/Downloads/https:/cdn.culture.ru/images/5f2b2ee2-5a74-5f41-b974-586f3141a376" TargetMode="Externa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jpeg"/><Relationship Id="rId2" Type="http://schemas.openxmlformats.org/officeDocument/2006/relationships/image" Target="C:/Users/&#1045;&#1082;&#1072;&#1090;&#1077;&#1088;&#1080;&#1085;&#1072;/Downloads/https:/sun9-16.userapi.com/impg/zojixATl_SE5OJ1BNqwkfz8JFdHDJNaTY0tcNQ/FmcZABY15FM.jpg?size=200x193&amp;quality=96&amp;sign=9d0c4fc7258f386594a0ab9867bae871&amp;type=album" TargetMode="External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C:/Users/&#1045;&#1082;&#1072;&#1090;&#1077;&#1088;&#1080;&#1085;&#1072;/Downloads/https:/pictures.telegram-store.com/channels/gai-gomel/1538_2021_03_10_4_.jpg" TargetMode="External"/><Relationship Id="rId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C:/Users/&#1045;&#1082;&#1072;&#1090;&#1077;&#1088;&#1080;&#1085;&#1072;/Downloads/https:/uroki-risovanie.ru/wp-content/uploads/2022/10/sk23.jpg" TargetMode="External"/><Relationship Id="rId3" Type="http://schemas.openxmlformats.org/officeDocument/2006/relationships/image" Target="../media/image33.jpeg"/><Relationship Id="rId2" Type="http://schemas.openxmlformats.org/officeDocument/2006/relationships/image" Target="C:/Users/&#1045;&#1082;&#1072;&#1090;&#1077;&#1088;&#1080;&#1085;&#1072;/Downloads/https:/fsd.multiurok.ru/html/2021/11/13/s_618fc380b2170/phpNPmt5k_Prichiny-detskogo-dorozhno-transportnogo--travmatizma.-Razbor-konkretnyh-sluchaev-dorozhno_html_47330bcc8126050e.png" TargetMode="External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7.jpeg"/><Relationship Id="rId2" Type="http://schemas.openxmlformats.org/officeDocument/2006/relationships/image" Target="C:/Users/&#1045;&#1082;&#1072;&#1090;&#1077;&#1088;&#1080;&#1085;&#1072;/Downloads/http:/rub-rpc.ru/images/2021/08/06/image061.png" TargetMode="External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C:/Users/&#1045;&#1082;&#1072;&#1090;&#1077;&#1088;&#1080;&#1085;&#1072;/Downloads/https:/zamanilka.ru/wp-content/uploads/2022/12/znak-deti-7-2.jpg" TargetMode="Externa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2.jpeg"/><Relationship Id="rId2" Type="http://schemas.openxmlformats.org/officeDocument/2006/relationships/image" Target="C:/Users/&#1045;&#1082;&#1072;&#1090;&#1077;&#1088;&#1080;&#1085;&#1072;/Downloads/https:/dtdim.mskobr.ru/images/4d7902a9c4c98b84bcda84d5649e4962.jpg" TargetMode="Externa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C:/Users/&#1045;&#1082;&#1072;&#1090;&#1077;&#1088;&#1080;&#1085;&#1072;/Downloads/https:/bezopasnost-detej.ru/images/2013/102-3-bezopasnost-dorozhnogo-dvizheniya-dlya-detej-v-kartinkakh.jpg" TargetMode="External"/><Relationship Id="rId3" Type="http://schemas.openxmlformats.org/officeDocument/2006/relationships/image" Target="../media/image14.jpeg"/><Relationship Id="rId2" Type="http://schemas.openxmlformats.org/officeDocument/2006/relationships/image" Target="C:/Users/&#1045;&#1082;&#1072;&#1090;&#1077;&#1088;&#1080;&#1085;&#1072;/Downloads/https:/cf2.ppt-online.org/files2/slide/m/M4OKB2umUzW7038o1wdZCbnFlLevRGDxhXcsVY/slide-9.jpg" TargetMode="External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C:/Users/&#1045;&#1082;&#1072;&#1090;&#1077;&#1088;&#1080;&#1085;&#1072;/Downloads/https:/d04302.edu35.ru/images/bezoppesh.png" TargetMode="Externa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C:/Users/&#1045;&#1082;&#1072;&#1090;&#1077;&#1088;&#1080;&#1085;&#1072;/Downloads/https:/thumbs.dreamstime.com/b/%D0%BF%D0%B0%D1%81%D1%81%D0%B0%D0%B6%D0%B8%D1%80%D1%8B-%D0%BD%D0%B0-%D0%B0%D0%B2%D1%82%D0%BE%D0%B1%D1%83%D1%81%D0%BD%D0%BE%D0%B9-%D0%BE%D1%81%D1%82%D0%B0%D0%BD%D0%BE%D0%B2%D0%BA%D0%B5-115898943.jpg" TargetMode="External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457200" y="274638"/>
            <a:ext cx="8291513" cy="1714500"/>
          </a:xfrm>
          <a:ln/>
        </p:spPr>
        <p:txBody>
          <a:bodyPr vert="horz" wrap="square" lIns="91440" tIns="45720" rIns="91440" bIns="45720" anchor="ctr" anchorCtr="0"/>
          <a:p>
            <a:r>
              <a:rPr lang="ru-RU" sz="1600" b="1">
                <a:latin typeface="Arial" panose="020B0604020202020204" pitchFamily="34" charset="0"/>
              </a:rPr>
              <a:t>Республиканский конкурс</a:t>
            </a:r>
            <a:br>
              <a:rPr lang="ru-RU" sz="1600" b="1">
                <a:latin typeface="Arial" panose="020B0604020202020204" pitchFamily="34" charset="0"/>
              </a:rPr>
            </a:br>
            <a:r>
              <a:rPr lang="ru-RU" sz="1600" b="1">
                <a:latin typeface="Arial" panose="020B0604020202020204" pitchFamily="34" charset="0"/>
              </a:rPr>
              <a:t>«Лучший педагог по обучению основам безопасного поведения на дорогах»</a:t>
            </a:r>
            <a:br>
              <a:rPr lang="ru-RU" sz="1600" b="1">
                <a:latin typeface="Arial" panose="020B0604020202020204" pitchFamily="34" charset="0"/>
              </a:rPr>
            </a:br>
            <a:r>
              <a:rPr lang="ru-RU" sz="1600" b="1">
                <a:latin typeface="Arial" panose="020B0604020202020204" pitchFamily="34" charset="0"/>
              </a:rPr>
              <a:t>Номинация: «Лучший методист по безопасности дорожного движения»</a:t>
            </a:r>
            <a:br>
              <a:rPr lang="ru-RU" sz="1600" b="1">
                <a:latin typeface="Arial" panose="020B0604020202020204" pitchFamily="34" charset="0"/>
              </a:rPr>
            </a:br>
            <a:r>
              <a:rPr lang="ru-RU" sz="1600" b="1">
                <a:latin typeface="Arial" panose="020B0604020202020204" pitchFamily="34" charset="0"/>
              </a:rPr>
              <a:t>Педагогический кейс: « </a:t>
            </a:r>
            <a:r>
              <a:rPr sz="1600" b="1">
                <a:latin typeface="Arial" panose="020B0604020202020204" pitchFamily="34" charset="0"/>
              </a:rPr>
              <a:t>Безопасное поведение </a:t>
            </a:r>
            <a:br>
              <a:rPr sz="1600" b="1">
                <a:latin typeface="Arial" panose="020B0604020202020204" pitchFamily="34" charset="0"/>
              </a:rPr>
            </a:br>
            <a:r>
              <a:rPr sz="1600" b="1">
                <a:latin typeface="Arial" panose="020B0604020202020204" pitchFamily="34" charset="0"/>
              </a:rPr>
              <a:t>на дороге</a:t>
            </a:r>
            <a:r>
              <a:rPr lang="ru-RU" sz="1600" b="1">
                <a:latin typeface="Arial" panose="020B0604020202020204" pitchFamily="34" charset="0"/>
              </a:rPr>
              <a:t>»</a:t>
            </a:r>
            <a:endParaRPr lang="ru-RU" sz="1600" b="1">
              <a:latin typeface="Arial" panose="020B0604020202020204" pitchFamily="34" charset="0"/>
            </a:endParaRPr>
          </a:p>
        </p:txBody>
      </p:sp>
      <p:pic>
        <p:nvPicPr>
          <p:cNvPr id="3081" name="Подзаголовок 3080" descr="C:/Users/Екатерина/Downloads/https:/cdn.culture.ru/images/5f2b2ee2-5a74-5f41-b974-586f3141a376"/>
          <p:cNvPicPr>
            <a:picLocks noChangeAspect="1"/>
          </p:cNvPicPr>
          <p:nvPr>
            <p:ph type="subTitle"/>
          </p:nvPr>
        </p:nvPicPr>
        <p:blipFill>
          <a:blip r:embed="rId1" r:link="rId2"/>
          <a:stretch>
            <a:fillRect/>
          </a:stretch>
        </p:blipFill>
        <p:spPr>
          <a:xfrm>
            <a:off x="2195195" y="1772920"/>
            <a:ext cx="5235575" cy="3926205"/>
          </a:xfrm>
          <a:ln/>
        </p:spPr>
      </p:pic>
      <p:sp>
        <p:nvSpPr>
          <p:cNvPr id="2" name="Текстовое поле 1"/>
          <p:cNvSpPr txBox="1"/>
          <p:nvPr/>
        </p:nvSpPr>
        <p:spPr>
          <a:xfrm>
            <a:off x="179070" y="4930140"/>
            <a:ext cx="8833485" cy="1851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/>
            <a:r>
              <a:rPr lang="en-US" altLang="en-US" sz="1800"/>
              <a:t>Автор</a:t>
            </a:r>
            <a:r>
              <a:rPr lang="en-US" altLang="ru-RU" sz="1800"/>
              <a:t>-</a:t>
            </a:r>
            <a:r>
              <a:rPr lang="en-US" altLang="en-US" sz="1800"/>
              <a:t>составитель</a:t>
            </a:r>
            <a:r>
              <a:rPr lang="en-US" altLang="ru-RU" sz="1800"/>
              <a:t>: </a:t>
            </a:r>
            <a:endParaRPr lang="en-US" altLang="ru-RU" sz="1800"/>
          </a:p>
          <a:p>
            <a:pPr algn="r"/>
            <a:r>
              <a:rPr lang="en-US" altLang="en-US" sz="1800"/>
              <a:t>Цыкина</a:t>
            </a:r>
            <a:r>
              <a:rPr lang="en-US" altLang="ru-RU" sz="1800"/>
              <a:t> </a:t>
            </a:r>
            <a:r>
              <a:rPr lang="en-US" altLang="en-US" sz="1800"/>
              <a:t>Екатерина</a:t>
            </a:r>
            <a:r>
              <a:rPr lang="en-US" altLang="ru-RU" sz="1800"/>
              <a:t> </a:t>
            </a:r>
            <a:r>
              <a:rPr lang="en-US" altLang="en-US" sz="1800"/>
              <a:t>Владимировна</a:t>
            </a:r>
            <a:endParaRPr lang="en-US" altLang="en-US" sz="1800"/>
          </a:p>
          <a:p>
            <a:pPr algn="r"/>
            <a:r>
              <a:rPr lang="en-US" altLang="en-US" sz="1800"/>
              <a:t>Педагог</a:t>
            </a:r>
            <a:r>
              <a:rPr lang="en-US" altLang="ru-RU" sz="1800"/>
              <a:t>-</a:t>
            </a:r>
            <a:r>
              <a:rPr lang="en-US" altLang="en-US" sz="1800"/>
              <a:t>организатор</a:t>
            </a:r>
            <a:r>
              <a:rPr lang="en-US" altLang="ru-RU" sz="1800"/>
              <a:t>, </a:t>
            </a:r>
            <a:endParaRPr lang="en-US" altLang="ru-RU" sz="1800"/>
          </a:p>
          <a:p>
            <a:pPr algn="r"/>
            <a:r>
              <a:rPr lang="en-US" altLang="en-US" sz="1800"/>
              <a:t>педагог</a:t>
            </a:r>
            <a:r>
              <a:rPr lang="en-US" altLang="ru-RU" sz="1800"/>
              <a:t> </a:t>
            </a:r>
            <a:r>
              <a:rPr lang="en-US" altLang="en-US" sz="1800"/>
              <a:t>дополнительного</a:t>
            </a:r>
            <a:r>
              <a:rPr lang="en-US" altLang="ru-RU" sz="1800"/>
              <a:t> </a:t>
            </a:r>
            <a:r>
              <a:rPr lang="en-US" altLang="en-US" sz="1800"/>
              <a:t>образования</a:t>
            </a:r>
            <a:r>
              <a:rPr lang="en-US" altLang="ru-RU" sz="1800"/>
              <a:t> , </a:t>
            </a:r>
            <a:endParaRPr lang="en-US" altLang="ru-RU" sz="1800"/>
          </a:p>
          <a:p>
            <a:pPr algn="r"/>
            <a:r>
              <a:rPr lang="en-US" altLang="en-US" sz="1800"/>
              <a:t>кружок</a:t>
            </a:r>
            <a:r>
              <a:rPr lang="en-US" altLang="ru-RU" sz="1800"/>
              <a:t> </a:t>
            </a:r>
            <a:r>
              <a:rPr lang="" altLang="en-US" sz="1800"/>
              <a:t>«</a:t>
            </a:r>
            <a:r>
              <a:rPr lang="en-US" altLang="en-US" sz="1800"/>
              <a:t>ЮИД</a:t>
            </a:r>
            <a:r>
              <a:rPr lang="" altLang="en-US" sz="1800"/>
              <a:t>»</a:t>
            </a:r>
            <a:r>
              <a:rPr lang="en-US" altLang="ru-RU" sz="1800"/>
              <a:t> </a:t>
            </a:r>
            <a:r>
              <a:rPr lang="en-US" altLang="en-US" sz="1800"/>
              <a:t>от</a:t>
            </a:r>
            <a:r>
              <a:rPr lang="en-US" altLang="ru-RU" sz="1800"/>
              <a:t> </a:t>
            </a:r>
            <a:endParaRPr lang="en-US" altLang="ru-RU" sz="1800"/>
          </a:p>
          <a:p>
            <a:pPr algn="r"/>
            <a:r>
              <a:rPr lang="en-US" altLang="en-US" sz="1800"/>
              <a:t>МБУДО</a:t>
            </a:r>
            <a:r>
              <a:rPr lang="en-US" altLang="ru-RU" sz="1800"/>
              <a:t> </a:t>
            </a:r>
            <a:r>
              <a:rPr lang="" altLang="en-US" sz="1800"/>
              <a:t>«</a:t>
            </a:r>
            <a:r>
              <a:rPr lang="en-US" altLang="en-US" sz="1800"/>
              <a:t>ДДТ</a:t>
            </a:r>
            <a:r>
              <a:rPr lang="" altLang="en-US" sz="1800"/>
              <a:t>»</a:t>
            </a:r>
            <a:r>
              <a:rPr lang="en-US" altLang="ru-RU" sz="1800"/>
              <a:t> </a:t>
            </a:r>
            <a:r>
              <a:rPr lang="en-US" altLang="en-US" sz="1800"/>
              <a:t>Пестречинского</a:t>
            </a:r>
            <a:r>
              <a:rPr lang="en-US" altLang="ru-RU" sz="1800"/>
              <a:t> </a:t>
            </a:r>
            <a:r>
              <a:rPr lang="en-US" altLang="en-US" sz="1800"/>
              <a:t>района</a:t>
            </a:r>
            <a:r>
              <a:rPr lang="en-US" altLang="ru-RU" sz="1800"/>
              <a:t> </a:t>
            </a:r>
            <a:endParaRPr lang="en-US" altLang="ru-RU" sz="1800"/>
          </a:p>
          <a:p>
            <a:pPr algn="r"/>
            <a:r>
              <a:rPr lang="en-US" altLang="en-US" sz="1800"/>
              <a:t>на</a:t>
            </a:r>
            <a:r>
              <a:rPr lang="en-US" altLang="ru-RU" sz="1800"/>
              <a:t> </a:t>
            </a:r>
            <a:r>
              <a:rPr lang="en-US" altLang="en-US" sz="1800"/>
              <a:t>базе</a:t>
            </a:r>
            <a:r>
              <a:rPr lang="en-US" altLang="ru-RU" sz="1800"/>
              <a:t> </a:t>
            </a:r>
            <a:r>
              <a:rPr lang="en-US" altLang="en-US" sz="1800"/>
              <a:t>МБОУ</a:t>
            </a:r>
            <a:r>
              <a:rPr lang="en-US" altLang="ru-RU" sz="1800"/>
              <a:t> </a:t>
            </a:r>
            <a:r>
              <a:rPr lang="" altLang="en-US" sz="1800"/>
              <a:t>«</a:t>
            </a:r>
            <a:r>
              <a:rPr lang="en-US" altLang="en-US" sz="1800"/>
              <a:t>Кощаковская</a:t>
            </a:r>
            <a:r>
              <a:rPr lang="en-US" altLang="ru-RU" sz="1800"/>
              <a:t> </a:t>
            </a:r>
            <a:r>
              <a:rPr lang="en-US" altLang="en-US" sz="1800"/>
              <a:t>СОШ</a:t>
            </a:r>
            <a:r>
              <a:rPr lang="" altLang="en-US" sz="1800"/>
              <a:t>»</a:t>
            </a:r>
            <a:r>
              <a:rPr lang="en-US" altLang="ru-RU" sz="1800"/>
              <a:t> </a:t>
            </a:r>
            <a:endParaRPr lang="en-US" altLang="ru-RU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ym typeface="+mn-ea"/>
              </a:rPr>
              <a:t>Кейс №3. </a:t>
            </a:r>
            <a:r>
              <a:rPr lang="en-US" altLang="ru-RU">
                <a:sym typeface="+mn-ea"/>
              </a:rPr>
              <a:t>“</a:t>
            </a:r>
            <a:r>
              <a:rPr lang="en-US" altLang="en-US">
                <a:sym typeface="+mn-ea"/>
              </a:rPr>
              <a:t>Дорожн</a:t>
            </a:r>
            <a:r>
              <a:rPr lang="ru-RU" altLang="en-US">
                <a:sym typeface="+mn-ea"/>
              </a:rPr>
              <a:t>ая</a:t>
            </a:r>
            <a:r>
              <a:rPr lang="en-US" altLang="ru-RU">
                <a:sym typeface="+mn-ea"/>
              </a:rPr>
              <a:t> </a:t>
            </a:r>
            <a:r>
              <a:rPr lang="en-US" altLang="en-US">
                <a:sym typeface="+mn-ea"/>
              </a:rPr>
              <a:t>азбук</a:t>
            </a:r>
            <a:r>
              <a:rPr lang="ru-RU" altLang="en-US">
                <a:sym typeface="+mn-ea"/>
              </a:rPr>
              <a:t>а</a:t>
            </a:r>
            <a:r>
              <a:rPr lang="en-US" altLang="ru-RU">
                <a:sym typeface="+mn-ea"/>
              </a:rPr>
              <a:t>”</a:t>
            </a:r>
            <a:br>
              <a:rPr lang="en-US" altLang="ru-RU"/>
            </a:br>
            <a:endParaRPr lang="en-US" altLang="ru-RU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sz="1600"/>
              <a:t>Ситуация</a:t>
            </a:r>
            <a:r>
              <a:rPr lang="en-US" altLang="ru-RU" sz="1600"/>
              <a:t> 1.</a:t>
            </a:r>
            <a:endParaRPr lang="en-US" altLang="ru-RU" sz="1600"/>
          </a:p>
          <a:p>
            <a:r>
              <a:rPr lang="en-US" altLang="en-US" sz="1600"/>
              <a:t>Вы</a:t>
            </a:r>
            <a:r>
              <a:rPr lang="en-US" altLang="ru-RU" sz="1600"/>
              <a:t> </a:t>
            </a:r>
            <a:r>
              <a:rPr lang="en-US" altLang="en-US" sz="1600"/>
              <a:t>забыли</a:t>
            </a:r>
            <a:r>
              <a:rPr lang="en-US" altLang="ru-RU" sz="1600"/>
              <a:t> </a:t>
            </a:r>
            <a:r>
              <a:rPr lang="en-US" altLang="en-US" sz="1600"/>
              <a:t>купить</a:t>
            </a:r>
            <a:r>
              <a:rPr lang="en-US" altLang="ru-RU" sz="1600"/>
              <a:t> </a:t>
            </a:r>
            <a:r>
              <a:rPr lang="en-US" altLang="en-US" sz="1600"/>
              <a:t>хлеб</a:t>
            </a:r>
            <a:r>
              <a:rPr lang="en-US" altLang="ru-RU" sz="1600"/>
              <a:t>, </a:t>
            </a:r>
            <a:r>
              <a:rPr lang="en-US" altLang="en-US" sz="1600"/>
              <a:t>а</a:t>
            </a:r>
            <a:r>
              <a:rPr lang="en-US" altLang="ru-RU" sz="1600"/>
              <a:t> </a:t>
            </a:r>
            <a:r>
              <a:rPr lang="en-US" altLang="en-US" sz="1600"/>
              <a:t>до</a:t>
            </a:r>
            <a:r>
              <a:rPr lang="en-US" altLang="ru-RU" sz="1600"/>
              <a:t> </a:t>
            </a:r>
            <a:r>
              <a:rPr lang="en-US" altLang="en-US" sz="1600"/>
              <a:t>закрытия</a:t>
            </a:r>
            <a:r>
              <a:rPr lang="en-US" altLang="ru-RU" sz="1600"/>
              <a:t> </a:t>
            </a:r>
            <a:r>
              <a:rPr lang="en-US" altLang="en-US" sz="1600"/>
              <a:t>магазина</a:t>
            </a:r>
            <a:r>
              <a:rPr lang="en-US" altLang="ru-RU" sz="1600"/>
              <a:t> </a:t>
            </a:r>
            <a:r>
              <a:rPr lang="en-US" altLang="en-US" sz="1600"/>
              <a:t>осталось</a:t>
            </a:r>
            <a:r>
              <a:rPr lang="en-US" altLang="ru-RU" sz="1600"/>
              <a:t> </a:t>
            </a:r>
            <a:r>
              <a:rPr lang="en-US" altLang="en-US" sz="1600"/>
              <a:t>несколько</a:t>
            </a:r>
            <a:r>
              <a:rPr lang="en-US" altLang="ru-RU" sz="1600"/>
              <a:t> </a:t>
            </a:r>
            <a:r>
              <a:rPr lang="en-US" altLang="en-US" sz="1600"/>
              <a:t>минут</a:t>
            </a:r>
            <a:r>
              <a:rPr lang="en-US" altLang="ru-RU" sz="1600"/>
              <a:t>. </a:t>
            </a:r>
            <a:r>
              <a:rPr lang="en-US" altLang="en-US" sz="1600"/>
              <a:t>Выскочив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улицу</a:t>
            </a:r>
            <a:r>
              <a:rPr lang="en-US" altLang="ru-RU" sz="1600"/>
              <a:t>, </a:t>
            </a:r>
            <a:r>
              <a:rPr lang="en-US" altLang="en-US" sz="1600"/>
              <a:t>нехватку</a:t>
            </a:r>
            <a:r>
              <a:rPr lang="en-US" altLang="ru-RU" sz="1600"/>
              <a:t> </a:t>
            </a:r>
            <a:r>
              <a:rPr lang="en-US" altLang="en-US" sz="1600"/>
              <a:t>времени</a:t>
            </a:r>
            <a:r>
              <a:rPr lang="en-US" altLang="ru-RU" sz="1600"/>
              <a:t> </a:t>
            </a:r>
            <a:r>
              <a:rPr lang="en-US" altLang="en-US" sz="1600"/>
              <a:t>вы</a:t>
            </a:r>
            <a:r>
              <a:rPr lang="en-US" altLang="ru-RU" sz="1600"/>
              <a:t> </a:t>
            </a:r>
            <a:r>
              <a:rPr lang="en-US" altLang="en-US" sz="1600"/>
              <a:t>стараетесь</a:t>
            </a:r>
            <a:r>
              <a:rPr lang="en-US" altLang="ru-RU" sz="1600"/>
              <a:t> </a:t>
            </a:r>
            <a:r>
              <a:rPr lang="en-US" altLang="en-US" sz="1600"/>
              <a:t>перекрыть</a:t>
            </a:r>
            <a:r>
              <a:rPr lang="en-US" altLang="ru-RU" sz="1600"/>
              <a:t> </a:t>
            </a:r>
            <a:r>
              <a:rPr lang="en-US" altLang="en-US" sz="1600"/>
              <a:t>быстротой</a:t>
            </a:r>
            <a:r>
              <a:rPr lang="en-US" altLang="ru-RU" sz="1600"/>
              <a:t> </a:t>
            </a:r>
            <a:r>
              <a:rPr lang="en-US" altLang="en-US" sz="1600"/>
              <a:t>ног</a:t>
            </a:r>
            <a:r>
              <a:rPr lang="en-US" altLang="ru-RU" sz="1600"/>
              <a:t>. </a:t>
            </a:r>
            <a:r>
              <a:rPr lang="en-US" altLang="en-US" sz="1600"/>
              <a:t>Вот</a:t>
            </a:r>
            <a:r>
              <a:rPr lang="en-US" altLang="ru-RU" sz="1600"/>
              <a:t> </a:t>
            </a:r>
            <a:r>
              <a:rPr lang="en-US" altLang="en-US" sz="1600"/>
              <a:t>перекрёсток</a:t>
            </a:r>
            <a:r>
              <a:rPr lang="en-US" altLang="ru-RU" sz="1600"/>
              <a:t>, </a:t>
            </a:r>
            <a:r>
              <a:rPr lang="en-US" altLang="en-US" sz="1600"/>
              <a:t>загорелся</a:t>
            </a:r>
            <a:r>
              <a:rPr lang="en-US" altLang="ru-RU" sz="1600"/>
              <a:t> </a:t>
            </a:r>
            <a:r>
              <a:rPr lang="en-US" altLang="en-US" sz="1600"/>
              <a:t>зелёный</a:t>
            </a:r>
            <a:r>
              <a:rPr lang="en-US" altLang="ru-RU" sz="1600"/>
              <a:t> </a:t>
            </a:r>
            <a:r>
              <a:rPr lang="en-US" altLang="en-US" sz="1600"/>
              <a:t>свет</a:t>
            </a:r>
            <a:r>
              <a:rPr lang="en-US" altLang="ru-RU" sz="1600"/>
              <a:t>. </a:t>
            </a:r>
            <a:r>
              <a:rPr lang="en-US" altLang="en-US" sz="1600"/>
              <a:t>Слева</a:t>
            </a:r>
            <a:r>
              <a:rPr lang="en-US" altLang="ru-RU" sz="1600"/>
              <a:t> </a:t>
            </a:r>
            <a:r>
              <a:rPr lang="en-US" altLang="en-US" sz="1600"/>
              <a:t>поворачивает</a:t>
            </a:r>
            <a:r>
              <a:rPr lang="en-US" altLang="ru-RU" sz="1600"/>
              <a:t> </a:t>
            </a:r>
            <a:r>
              <a:rPr lang="en-US" altLang="en-US" sz="1600"/>
              <a:t>автомобиль</a:t>
            </a:r>
            <a:r>
              <a:rPr lang="en-US" altLang="ru-RU" sz="1600"/>
              <a:t>, </a:t>
            </a:r>
            <a:r>
              <a:rPr lang="en-US" altLang="en-US" sz="1600"/>
              <a:t>но</a:t>
            </a:r>
            <a:r>
              <a:rPr lang="en-US" altLang="ru-RU" sz="1600"/>
              <a:t> </a:t>
            </a:r>
            <a:r>
              <a:rPr lang="en-US" altLang="en-US" sz="1600"/>
              <a:t>вы</a:t>
            </a:r>
            <a:r>
              <a:rPr lang="en-US" altLang="ru-RU" sz="1600"/>
              <a:t> </a:t>
            </a:r>
            <a:r>
              <a:rPr lang="en-US" altLang="en-US" sz="1600"/>
              <a:t>уже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дороге</a:t>
            </a:r>
            <a:r>
              <a:rPr lang="en-US" altLang="ru-RU" sz="1600"/>
              <a:t>, </a:t>
            </a:r>
            <a:r>
              <a:rPr lang="en-US" altLang="en-US" sz="1600"/>
              <a:t>наезд</a:t>
            </a:r>
            <a:r>
              <a:rPr lang="en-US" altLang="ru-RU" sz="1600"/>
              <a:t> </a:t>
            </a:r>
            <a:r>
              <a:rPr lang="en-US" altLang="en-US" sz="1600"/>
              <a:t>неизбежен</a:t>
            </a:r>
            <a:r>
              <a:rPr lang="en-US" altLang="ru-RU" sz="1600"/>
              <a:t>. </a:t>
            </a:r>
            <a:r>
              <a:rPr lang="en-US" altLang="en-US" sz="1600"/>
              <a:t>Как</a:t>
            </a:r>
            <a:r>
              <a:rPr lang="en-US" altLang="ru-RU" sz="1600"/>
              <a:t> </a:t>
            </a:r>
            <a:r>
              <a:rPr lang="en-US" altLang="en-US" sz="1600"/>
              <a:t>нужно</a:t>
            </a:r>
            <a:r>
              <a:rPr lang="en-US" altLang="ru-RU" sz="1600"/>
              <a:t> </a:t>
            </a:r>
            <a:r>
              <a:rPr lang="en-US" altLang="en-US" sz="1600"/>
              <a:t>было</a:t>
            </a:r>
            <a:r>
              <a:rPr lang="en-US" altLang="ru-RU" sz="1600"/>
              <a:t> </a:t>
            </a:r>
            <a:r>
              <a:rPr lang="en-US" altLang="en-US" sz="1600"/>
              <a:t>поступить</a:t>
            </a:r>
            <a:r>
              <a:rPr lang="en-US" altLang="ru-RU" sz="1600"/>
              <a:t>?</a:t>
            </a:r>
            <a:endParaRPr lang="en-US" altLang="ru-RU" sz="1600"/>
          </a:p>
          <a:p>
            <a:r>
              <a:rPr lang="en-US" altLang="en-US" sz="1600"/>
              <a:t>Ситуация</a:t>
            </a:r>
            <a:r>
              <a:rPr lang="en-US" altLang="ru-RU" sz="1600"/>
              <a:t> 2.</a:t>
            </a:r>
            <a:endParaRPr lang="en-US" altLang="ru-RU" sz="1600"/>
          </a:p>
          <a:p>
            <a:r>
              <a:rPr lang="en-US" altLang="en-US" sz="1600"/>
              <a:t>Вы</a:t>
            </a:r>
            <a:r>
              <a:rPr lang="en-US" altLang="ru-RU" sz="1600"/>
              <a:t> </a:t>
            </a:r>
            <a:r>
              <a:rPr lang="en-US" altLang="en-US" sz="1600"/>
              <a:t>собрались</a:t>
            </a:r>
            <a:r>
              <a:rPr lang="en-US" altLang="ru-RU" sz="1600"/>
              <a:t> </a:t>
            </a:r>
            <a:r>
              <a:rPr lang="en-US" altLang="en-US" sz="1600"/>
              <a:t>переходить</a:t>
            </a:r>
            <a:r>
              <a:rPr lang="en-US" altLang="ru-RU" sz="1600"/>
              <a:t> </a:t>
            </a:r>
            <a:r>
              <a:rPr lang="en-US" altLang="en-US" sz="1600"/>
              <a:t>через</a:t>
            </a:r>
            <a:r>
              <a:rPr lang="en-US" altLang="ru-RU" sz="1600"/>
              <a:t> </a:t>
            </a:r>
            <a:r>
              <a:rPr lang="en-US" altLang="en-US" sz="1600"/>
              <a:t>дорогу</a:t>
            </a:r>
            <a:r>
              <a:rPr lang="en-US" altLang="ru-RU" sz="1600"/>
              <a:t>, </a:t>
            </a:r>
            <a:r>
              <a:rPr lang="en-US" altLang="en-US" sz="1600"/>
              <a:t>видите</a:t>
            </a:r>
            <a:r>
              <a:rPr lang="en-US" altLang="ru-RU" sz="1600"/>
              <a:t> – </a:t>
            </a:r>
            <a:r>
              <a:rPr lang="en-US" altLang="en-US" sz="1600"/>
              <a:t>приближается</a:t>
            </a:r>
            <a:r>
              <a:rPr lang="en-US" altLang="ru-RU" sz="1600"/>
              <a:t> </a:t>
            </a:r>
            <a:r>
              <a:rPr lang="en-US" altLang="en-US" sz="1600"/>
              <a:t>машина</a:t>
            </a:r>
            <a:r>
              <a:rPr lang="en-US" altLang="ru-RU" sz="1600"/>
              <a:t>, </a:t>
            </a:r>
            <a:r>
              <a:rPr lang="en-US" altLang="en-US" sz="1600"/>
              <a:t>но</a:t>
            </a:r>
            <a:r>
              <a:rPr lang="en-US" altLang="ru-RU" sz="1600"/>
              <a:t> </a:t>
            </a:r>
            <a:r>
              <a:rPr lang="en-US" altLang="en-US" sz="1600"/>
              <a:t>она</a:t>
            </a:r>
            <a:r>
              <a:rPr lang="en-US" altLang="ru-RU" sz="1600"/>
              <a:t> </a:t>
            </a:r>
            <a:r>
              <a:rPr lang="en-US" altLang="en-US" sz="1600"/>
              <a:t>пока</a:t>
            </a:r>
            <a:r>
              <a:rPr lang="en-US" altLang="ru-RU" sz="1600"/>
              <a:t> </a:t>
            </a:r>
            <a:r>
              <a:rPr lang="en-US" altLang="en-US" sz="1600"/>
              <a:t>ещё</a:t>
            </a:r>
            <a:r>
              <a:rPr lang="en-US" altLang="ru-RU" sz="1600"/>
              <a:t> </a:t>
            </a:r>
            <a:r>
              <a:rPr lang="en-US" altLang="en-US" sz="1600"/>
              <a:t>далеко</a:t>
            </a:r>
            <a:r>
              <a:rPr lang="en-US" altLang="ru-RU" sz="1600"/>
              <a:t> </a:t>
            </a:r>
            <a:r>
              <a:rPr lang="en-US" altLang="en-US" sz="1600"/>
              <a:t>и</a:t>
            </a:r>
            <a:r>
              <a:rPr lang="en-US" altLang="ru-RU" sz="1600"/>
              <a:t> </a:t>
            </a:r>
            <a:r>
              <a:rPr lang="en-US" altLang="en-US" sz="1600"/>
              <a:t>едет</a:t>
            </a:r>
            <a:r>
              <a:rPr lang="en-US" altLang="ru-RU" sz="1600"/>
              <a:t> </a:t>
            </a:r>
            <a:r>
              <a:rPr lang="en-US" altLang="en-US" sz="1600"/>
              <a:t>медленно</a:t>
            </a:r>
            <a:r>
              <a:rPr lang="en-US" altLang="ru-RU" sz="1600"/>
              <a:t>. </a:t>
            </a:r>
            <a:r>
              <a:rPr lang="en-US" altLang="en-US" sz="1600"/>
              <a:t>Вы</a:t>
            </a:r>
            <a:r>
              <a:rPr lang="en-US" altLang="ru-RU" sz="1600"/>
              <a:t> </a:t>
            </a:r>
            <a:r>
              <a:rPr lang="en-US" altLang="en-US" sz="1600"/>
              <a:t>явно</a:t>
            </a:r>
            <a:r>
              <a:rPr lang="en-US" altLang="ru-RU" sz="1600"/>
              <a:t> </a:t>
            </a:r>
            <a:r>
              <a:rPr lang="en-US" altLang="en-US" sz="1600"/>
              <a:t>успеваете</a:t>
            </a:r>
            <a:r>
              <a:rPr lang="en-US" altLang="ru-RU" sz="1600"/>
              <a:t>. </a:t>
            </a:r>
            <a:r>
              <a:rPr lang="en-US" altLang="en-US" sz="1600"/>
              <a:t>Можно</a:t>
            </a:r>
            <a:r>
              <a:rPr lang="en-US" altLang="ru-RU" sz="1600"/>
              <a:t> </a:t>
            </a:r>
            <a:r>
              <a:rPr lang="en-US" altLang="en-US" sz="1600"/>
              <a:t>ли</a:t>
            </a:r>
            <a:r>
              <a:rPr lang="en-US" altLang="ru-RU" sz="1600"/>
              <a:t> </a:t>
            </a:r>
            <a:r>
              <a:rPr lang="en-US" altLang="en-US" sz="1600"/>
              <a:t>переходить</a:t>
            </a:r>
            <a:r>
              <a:rPr lang="en-US" altLang="ru-RU" sz="1600"/>
              <a:t>?</a:t>
            </a:r>
            <a:endParaRPr lang="en-US" altLang="ru-RU" sz="1600"/>
          </a:p>
          <a:p>
            <a:r>
              <a:rPr lang="en-US" altLang="en-US" sz="1600"/>
              <a:t>Ситуация</a:t>
            </a:r>
            <a:r>
              <a:rPr lang="en-US" altLang="ru-RU" sz="1600"/>
              <a:t> 3.</a:t>
            </a:r>
            <a:endParaRPr lang="en-US" altLang="ru-RU" sz="1600"/>
          </a:p>
          <a:p>
            <a:r>
              <a:rPr lang="en-US" altLang="en-US" sz="1600"/>
              <a:t>Уже</a:t>
            </a:r>
            <a:r>
              <a:rPr lang="en-US" altLang="ru-RU" sz="1600"/>
              <a:t> </a:t>
            </a:r>
            <a:r>
              <a:rPr lang="en-US" altLang="en-US" sz="1600"/>
              <a:t>темнело</a:t>
            </a:r>
            <a:r>
              <a:rPr lang="en-US" altLang="ru-RU" sz="1600"/>
              <a:t>. </a:t>
            </a:r>
            <a:r>
              <a:rPr lang="en-US" altLang="en-US" sz="1600"/>
              <a:t>По</a:t>
            </a:r>
            <a:r>
              <a:rPr lang="en-US" altLang="ru-RU" sz="1600"/>
              <a:t> </a:t>
            </a:r>
            <a:r>
              <a:rPr lang="en-US" altLang="en-US" sz="1600"/>
              <a:t>улице</a:t>
            </a:r>
            <a:r>
              <a:rPr lang="en-US" altLang="ru-RU" sz="1600"/>
              <a:t> </a:t>
            </a:r>
            <a:r>
              <a:rPr lang="en-US" altLang="en-US" sz="1600"/>
              <a:t>города</a:t>
            </a:r>
            <a:r>
              <a:rPr lang="en-US" altLang="ru-RU" sz="1600"/>
              <a:t> </a:t>
            </a:r>
            <a:r>
              <a:rPr lang="en-US" altLang="en-US" sz="1600"/>
              <a:t>ехал</a:t>
            </a:r>
            <a:r>
              <a:rPr lang="en-US" altLang="ru-RU" sz="1600"/>
              <a:t> </a:t>
            </a:r>
            <a:r>
              <a:rPr lang="en-US" altLang="en-US" sz="1600"/>
              <a:t>автобус</a:t>
            </a:r>
            <a:r>
              <a:rPr lang="en-US" altLang="ru-RU" sz="1600"/>
              <a:t>, </a:t>
            </a:r>
            <a:r>
              <a:rPr lang="en-US" altLang="en-US" sz="1600"/>
              <a:t>возвращавшийся</a:t>
            </a:r>
            <a:r>
              <a:rPr lang="en-US" altLang="ru-RU" sz="1600"/>
              <a:t> </a:t>
            </a:r>
            <a:r>
              <a:rPr lang="en-US" altLang="en-US" sz="1600"/>
              <a:t>в</a:t>
            </a:r>
            <a:r>
              <a:rPr lang="en-US" altLang="ru-RU" sz="1600"/>
              <a:t> </a:t>
            </a:r>
            <a:r>
              <a:rPr lang="en-US" altLang="en-US" sz="1600"/>
              <a:t>парк</a:t>
            </a:r>
            <a:r>
              <a:rPr lang="en-US" altLang="ru-RU" sz="1600"/>
              <a:t>. </a:t>
            </a:r>
            <a:r>
              <a:rPr lang="en-US" altLang="en-US" sz="1600"/>
              <a:t>Из</a:t>
            </a:r>
            <a:r>
              <a:rPr lang="en-US" altLang="ru-RU" sz="1600"/>
              <a:t>-</a:t>
            </a:r>
            <a:r>
              <a:rPr lang="en-US" altLang="en-US" sz="1600"/>
              <a:t>за</a:t>
            </a:r>
            <a:r>
              <a:rPr lang="en-US" altLang="ru-RU" sz="1600"/>
              <a:t> </a:t>
            </a:r>
            <a:r>
              <a:rPr lang="en-US" altLang="en-US" sz="1600"/>
              <a:t>кустов</a:t>
            </a:r>
            <a:r>
              <a:rPr lang="en-US" altLang="ru-RU" sz="1600"/>
              <a:t>, </a:t>
            </a:r>
            <a:r>
              <a:rPr lang="en-US" altLang="en-US" sz="1600"/>
              <a:t>которыми</a:t>
            </a:r>
            <a:r>
              <a:rPr lang="en-US" altLang="ru-RU" sz="1600"/>
              <a:t> </a:t>
            </a:r>
            <a:r>
              <a:rPr lang="en-US" altLang="en-US" sz="1600"/>
              <a:t>тротуар</a:t>
            </a:r>
            <a:r>
              <a:rPr lang="en-US" altLang="ru-RU" sz="1600"/>
              <a:t> </a:t>
            </a:r>
            <a:r>
              <a:rPr lang="en-US" altLang="en-US" sz="1600"/>
              <a:t>был</a:t>
            </a:r>
            <a:r>
              <a:rPr lang="en-US" altLang="ru-RU" sz="1600"/>
              <a:t> </a:t>
            </a:r>
            <a:r>
              <a:rPr lang="en-US" altLang="en-US" sz="1600"/>
              <a:t>отделён</a:t>
            </a:r>
            <a:r>
              <a:rPr lang="en-US" altLang="ru-RU" sz="1600"/>
              <a:t> </a:t>
            </a:r>
            <a:r>
              <a:rPr lang="en-US" altLang="en-US" sz="1600"/>
              <a:t>от</a:t>
            </a:r>
            <a:r>
              <a:rPr lang="en-US" altLang="ru-RU" sz="1600"/>
              <a:t> </a:t>
            </a:r>
            <a:r>
              <a:rPr lang="en-US" altLang="en-US" sz="1600"/>
              <a:t>дороги</a:t>
            </a:r>
            <a:r>
              <a:rPr lang="en-US" altLang="ru-RU" sz="1600"/>
              <a:t>,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проезжую</a:t>
            </a:r>
            <a:r>
              <a:rPr lang="en-US" altLang="ru-RU" sz="1600"/>
              <a:t> </a:t>
            </a:r>
            <a:r>
              <a:rPr lang="en-US" altLang="en-US" sz="1600"/>
              <a:t>часть</a:t>
            </a:r>
            <a:r>
              <a:rPr lang="en-US" altLang="ru-RU" sz="1600"/>
              <a:t> </a:t>
            </a:r>
            <a:r>
              <a:rPr lang="en-US" altLang="en-US" sz="1600"/>
              <a:t>вылетел</a:t>
            </a:r>
            <a:r>
              <a:rPr lang="en-US" altLang="ru-RU" sz="1600"/>
              <a:t> </a:t>
            </a:r>
            <a:r>
              <a:rPr lang="en-US" altLang="en-US" sz="1600"/>
              <a:t>футбольный</a:t>
            </a:r>
            <a:r>
              <a:rPr lang="en-US" altLang="ru-RU" sz="1600"/>
              <a:t> </a:t>
            </a:r>
            <a:r>
              <a:rPr lang="en-US" altLang="en-US" sz="1600"/>
              <a:t>мяч</a:t>
            </a:r>
            <a:r>
              <a:rPr lang="en-US" altLang="ru-RU" sz="1600"/>
              <a:t>, </a:t>
            </a:r>
            <a:r>
              <a:rPr lang="en-US" altLang="en-US" sz="1600"/>
              <a:t>а</a:t>
            </a:r>
            <a:r>
              <a:rPr lang="en-US" altLang="ru-RU" sz="1600"/>
              <a:t> </a:t>
            </a:r>
            <a:r>
              <a:rPr lang="en-US" altLang="en-US" sz="1600"/>
              <a:t>за</a:t>
            </a:r>
            <a:r>
              <a:rPr lang="en-US" altLang="ru-RU" sz="1600"/>
              <a:t> </a:t>
            </a:r>
            <a:r>
              <a:rPr lang="en-US" altLang="en-US" sz="1600"/>
              <a:t>ним</a:t>
            </a:r>
            <a:r>
              <a:rPr lang="en-US" altLang="ru-RU" sz="1600"/>
              <a:t> </a:t>
            </a:r>
            <a:r>
              <a:rPr lang="en-US" altLang="en-US" sz="1600"/>
              <a:t>выскочил</a:t>
            </a:r>
            <a:r>
              <a:rPr lang="en-US" altLang="ru-RU" sz="1600"/>
              <a:t> </a:t>
            </a:r>
            <a:r>
              <a:rPr lang="en-US" altLang="en-US" sz="1600"/>
              <a:t>мальчик</a:t>
            </a:r>
            <a:r>
              <a:rPr lang="en-US" altLang="ru-RU" sz="1600"/>
              <a:t> </a:t>
            </a:r>
            <a:r>
              <a:rPr lang="en-US" altLang="en-US" sz="1600"/>
              <a:t>лет</a:t>
            </a:r>
            <a:r>
              <a:rPr lang="en-US" altLang="ru-RU" sz="1600"/>
              <a:t> </a:t>
            </a:r>
            <a:r>
              <a:rPr lang="en-US" altLang="en-US" sz="1600"/>
              <a:t>восьми</a:t>
            </a:r>
            <a:r>
              <a:rPr lang="en-US" altLang="ru-RU" sz="1600"/>
              <a:t>. </a:t>
            </a:r>
            <a:r>
              <a:rPr lang="en-US" altLang="en-US" sz="1600"/>
              <a:t>Забыв</a:t>
            </a:r>
            <a:r>
              <a:rPr lang="en-US" altLang="ru-RU" sz="1600"/>
              <a:t> </a:t>
            </a:r>
            <a:r>
              <a:rPr lang="en-US" altLang="en-US" sz="1600"/>
              <a:t>обо</a:t>
            </a:r>
            <a:r>
              <a:rPr lang="en-US" altLang="ru-RU" sz="1600"/>
              <a:t> </a:t>
            </a:r>
            <a:r>
              <a:rPr lang="en-US" altLang="en-US" sz="1600"/>
              <a:t>всём</a:t>
            </a:r>
            <a:r>
              <a:rPr lang="en-US" altLang="ru-RU" sz="1600"/>
              <a:t> </a:t>
            </a:r>
            <a:r>
              <a:rPr lang="en-US" altLang="en-US" sz="1600"/>
              <a:t>на</a:t>
            </a:r>
            <a:r>
              <a:rPr lang="en-US" altLang="ru-RU" sz="1600"/>
              <a:t> </a:t>
            </a:r>
            <a:r>
              <a:rPr lang="en-US" altLang="en-US" sz="1600"/>
              <a:t>свете</a:t>
            </a:r>
            <a:r>
              <a:rPr lang="en-US" altLang="ru-RU" sz="1600"/>
              <a:t>, </a:t>
            </a:r>
            <a:r>
              <a:rPr lang="en-US" altLang="en-US" sz="1600"/>
              <a:t>он</a:t>
            </a:r>
            <a:r>
              <a:rPr lang="en-US" altLang="ru-RU" sz="1600"/>
              <a:t> </a:t>
            </a:r>
            <a:r>
              <a:rPr lang="en-US" altLang="en-US" sz="1600"/>
              <a:t>бежал</a:t>
            </a:r>
            <a:r>
              <a:rPr lang="en-US" altLang="ru-RU" sz="1600"/>
              <a:t> </a:t>
            </a:r>
            <a:r>
              <a:rPr lang="en-US" altLang="en-US" sz="1600"/>
              <a:t>наперерез</a:t>
            </a:r>
            <a:r>
              <a:rPr lang="en-US" altLang="ru-RU" sz="1600"/>
              <a:t> </a:t>
            </a:r>
            <a:r>
              <a:rPr lang="en-US" altLang="en-US" sz="1600"/>
              <a:t>несущемуся</a:t>
            </a:r>
            <a:r>
              <a:rPr lang="en-US" altLang="ru-RU" sz="1600"/>
              <a:t> </a:t>
            </a:r>
            <a:r>
              <a:rPr lang="en-US" altLang="en-US" sz="1600"/>
              <a:t>с</a:t>
            </a:r>
            <a:r>
              <a:rPr lang="en-US" altLang="ru-RU" sz="1600"/>
              <a:t> </a:t>
            </a:r>
            <a:r>
              <a:rPr lang="en-US" altLang="en-US" sz="1600"/>
              <a:t>большой</a:t>
            </a:r>
            <a:r>
              <a:rPr lang="en-US" altLang="ru-RU" sz="1600"/>
              <a:t> </a:t>
            </a:r>
            <a:r>
              <a:rPr lang="en-US" altLang="en-US" sz="1600"/>
              <a:t>скоростью</a:t>
            </a:r>
            <a:r>
              <a:rPr lang="en-US" altLang="ru-RU" sz="1600"/>
              <a:t> </a:t>
            </a:r>
            <a:r>
              <a:rPr lang="en-US" altLang="en-US" sz="1600"/>
              <a:t>автобусу</a:t>
            </a:r>
            <a:r>
              <a:rPr lang="en-US" altLang="ru-RU" sz="1600"/>
              <a:t>. </a:t>
            </a:r>
            <a:r>
              <a:rPr lang="en-US" altLang="en-US" sz="1600"/>
              <a:t>Мальчик</a:t>
            </a:r>
            <a:r>
              <a:rPr lang="en-US" altLang="ru-RU" sz="1600"/>
              <a:t> </a:t>
            </a:r>
            <a:r>
              <a:rPr lang="en-US" altLang="en-US" sz="1600"/>
              <a:t>думал</a:t>
            </a:r>
            <a:r>
              <a:rPr lang="en-US" altLang="ru-RU" sz="1600"/>
              <a:t> </a:t>
            </a:r>
            <a:r>
              <a:rPr lang="en-US" altLang="en-US" sz="1600"/>
              <a:t>только</a:t>
            </a:r>
            <a:r>
              <a:rPr lang="en-US" altLang="ru-RU" sz="1600"/>
              <a:t> </a:t>
            </a:r>
            <a:r>
              <a:rPr lang="en-US" altLang="en-US" sz="1600"/>
              <a:t>о</a:t>
            </a:r>
            <a:r>
              <a:rPr lang="en-US" altLang="ru-RU" sz="1600"/>
              <a:t> </a:t>
            </a:r>
            <a:r>
              <a:rPr lang="en-US" altLang="en-US" sz="1600"/>
              <a:t>своём</a:t>
            </a:r>
            <a:r>
              <a:rPr lang="en-US" altLang="ru-RU" sz="1600"/>
              <a:t> </a:t>
            </a:r>
            <a:r>
              <a:rPr lang="en-US" altLang="en-US" sz="1600"/>
              <a:t>мяче</a:t>
            </a:r>
            <a:r>
              <a:rPr lang="en-US" altLang="ru-RU" sz="1600"/>
              <a:t>. </a:t>
            </a:r>
            <a:r>
              <a:rPr lang="en-US" altLang="en-US" sz="1600"/>
              <a:t>Ещё</a:t>
            </a:r>
            <a:r>
              <a:rPr lang="en-US" altLang="ru-RU" sz="1600"/>
              <a:t> </a:t>
            </a:r>
            <a:r>
              <a:rPr lang="en-US" altLang="en-US" sz="1600"/>
              <a:t>мгновение</a:t>
            </a:r>
            <a:r>
              <a:rPr lang="en-US" altLang="ru-RU" sz="1600"/>
              <a:t> – </a:t>
            </a:r>
            <a:r>
              <a:rPr lang="en-US" altLang="en-US" sz="1600"/>
              <a:t>ребёнок</a:t>
            </a:r>
            <a:r>
              <a:rPr lang="en-US" altLang="ru-RU" sz="1600"/>
              <a:t> </a:t>
            </a:r>
            <a:r>
              <a:rPr lang="en-US" altLang="en-US" sz="1600"/>
              <a:t>окажется</a:t>
            </a:r>
            <a:r>
              <a:rPr lang="en-US" altLang="ru-RU" sz="1600"/>
              <a:t> </a:t>
            </a:r>
            <a:r>
              <a:rPr lang="en-US" altLang="en-US" sz="1600"/>
              <a:t>под</a:t>
            </a:r>
            <a:r>
              <a:rPr lang="en-US" altLang="ru-RU" sz="1600"/>
              <a:t> </a:t>
            </a:r>
            <a:r>
              <a:rPr lang="en-US" altLang="en-US" sz="1600"/>
              <a:t>колёсами</a:t>
            </a:r>
            <a:r>
              <a:rPr lang="en-US" altLang="ru-RU" sz="1600"/>
              <a:t> </a:t>
            </a:r>
            <a:r>
              <a:rPr lang="en-US" altLang="en-US" sz="1600"/>
              <a:t>тяжёлой</a:t>
            </a:r>
            <a:r>
              <a:rPr lang="en-US" altLang="ru-RU" sz="1600"/>
              <a:t> </a:t>
            </a:r>
            <a:r>
              <a:rPr lang="en-US" altLang="en-US" sz="1600"/>
              <a:t>машины</a:t>
            </a:r>
            <a:r>
              <a:rPr lang="en-US" altLang="ru-RU" sz="1600"/>
              <a:t>. </a:t>
            </a:r>
            <a:r>
              <a:rPr lang="en-US" altLang="en-US" sz="1600"/>
              <a:t>Это</a:t>
            </a:r>
            <a:r>
              <a:rPr lang="en-US" altLang="ru-RU" sz="1600"/>
              <a:t> </a:t>
            </a:r>
            <a:r>
              <a:rPr lang="en-US" altLang="en-US" sz="1600"/>
              <a:t>понял</a:t>
            </a:r>
            <a:r>
              <a:rPr lang="en-US" altLang="ru-RU" sz="1600"/>
              <a:t> </a:t>
            </a:r>
            <a:r>
              <a:rPr lang="en-US" altLang="en-US" sz="1600"/>
              <a:t>водитель</a:t>
            </a:r>
            <a:r>
              <a:rPr lang="en-US" altLang="ru-RU" sz="1600"/>
              <a:t>. </a:t>
            </a:r>
            <a:r>
              <a:rPr lang="en-US" altLang="en-US" sz="1600"/>
              <a:t>Не</a:t>
            </a:r>
            <a:r>
              <a:rPr lang="en-US" altLang="ru-RU" sz="1600"/>
              <a:t> </a:t>
            </a:r>
            <a:r>
              <a:rPr lang="en-US" altLang="en-US" sz="1600"/>
              <a:t>теряя</a:t>
            </a:r>
            <a:r>
              <a:rPr lang="en-US" altLang="ru-RU" sz="1600"/>
              <a:t> </a:t>
            </a:r>
            <a:r>
              <a:rPr lang="en-US" altLang="en-US" sz="1600"/>
              <a:t>время</a:t>
            </a:r>
            <a:r>
              <a:rPr lang="en-US" altLang="ru-RU" sz="1600"/>
              <a:t>, </a:t>
            </a:r>
            <a:r>
              <a:rPr lang="en-US" altLang="en-US" sz="1600"/>
              <a:t>он</a:t>
            </a:r>
            <a:r>
              <a:rPr lang="en-US" altLang="ru-RU" sz="1600"/>
              <a:t> </a:t>
            </a:r>
            <a:r>
              <a:rPr lang="en-US" altLang="en-US" sz="1600"/>
              <a:t>одним</a:t>
            </a:r>
            <a:r>
              <a:rPr lang="en-US" altLang="ru-RU" sz="1600"/>
              <a:t> </a:t>
            </a:r>
            <a:r>
              <a:rPr lang="en-US" altLang="en-US" sz="1600"/>
              <a:t>поворотом</a:t>
            </a:r>
            <a:r>
              <a:rPr lang="en-US" altLang="ru-RU" sz="1600"/>
              <a:t> </a:t>
            </a:r>
            <a:r>
              <a:rPr lang="en-US" altLang="en-US" sz="1600"/>
              <a:t>руля</a:t>
            </a:r>
            <a:r>
              <a:rPr lang="en-US" altLang="ru-RU" sz="1600"/>
              <a:t> </a:t>
            </a:r>
            <a:r>
              <a:rPr lang="en-US" altLang="en-US" sz="1600"/>
              <a:t>бросил</a:t>
            </a:r>
            <a:r>
              <a:rPr lang="en-US" altLang="ru-RU" sz="1600"/>
              <a:t> </a:t>
            </a:r>
            <a:r>
              <a:rPr lang="en-US" altLang="en-US" sz="1600"/>
              <a:t>автобус</a:t>
            </a:r>
            <a:r>
              <a:rPr lang="en-US" altLang="ru-RU" sz="1600"/>
              <a:t> </a:t>
            </a:r>
            <a:r>
              <a:rPr lang="en-US" altLang="en-US" sz="1600"/>
              <a:t>в</a:t>
            </a:r>
            <a:r>
              <a:rPr lang="en-US" altLang="ru-RU" sz="1600"/>
              <a:t> </a:t>
            </a:r>
            <a:r>
              <a:rPr lang="en-US" altLang="en-US" sz="1600"/>
              <a:t>сторону</a:t>
            </a:r>
            <a:r>
              <a:rPr lang="en-US" altLang="ru-RU" sz="1600"/>
              <a:t>, </a:t>
            </a:r>
            <a:r>
              <a:rPr lang="en-US" altLang="en-US" sz="1600"/>
              <a:t>чтобы</a:t>
            </a:r>
            <a:r>
              <a:rPr lang="en-US" altLang="ru-RU" sz="1600"/>
              <a:t> </a:t>
            </a:r>
            <a:r>
              <a:rPr lang="en-US" altLang="en-US" sz="1600"/>
              <a:t>хоть</a:t>
            </a:r>
            <a:r>
              <a:rPr lang="en-US" altLang="ru-RU" sz="1600"/>
              <a:t> </a:t>
            </a:r>
            <a:r>
              <a:rPr lang="en-US" altLang="en-US" sz="1600"/>
              <a:t>как</a:t>
            </a:r>
            <a:r>
              <a:rPr lang="en-US" altLang="ru-RU" sz="1600"/>
              <a:t>-</a:t>
            </a:r>
            <a:r>
              <a:rPr lang="en-US" altLang="en-US" sz="1600"/>
              <a:t>то</a:t>
            </a:r>
            <a:r>
              <a:rPr lang="en-US" altLang="ru-RU" sz="1600"/>
              <a:t> </a:t>
            </a:r>
            <a:r>
              <a:rPr lang="en-US" altLang="en-US" sz="1600"/>
              <a:t>смягчить</a:t>
            </a:r>
            <a:r>
              <a:rPr lang="en-US" altLang="ru-RU" sz="1600"/>
              <a:t> </a:t>
            </a:r>
            <a:r>
              <a:rPr lang="en-US" altLang="en-US" sz="1600"/>
              <a:t>удар</a:t>
            </a:r>
            <a:r>
              <a:rPr lang="en-US" altLang="ru-RU" sz="1600"/>
              <a:t>. </a:t>
            </a:r>
            <a:r>
              <a:rPr lang="en-US" altLang="en-US" sz="1600"/>
              <a:t>Но</a:t>
            </a:r>
            <a:r>
              <a:rPr lang="en-US" altLang="ru-RU" sz="1600"/>
              <a:t> </a:t>
            </a:r>
            <a:r>
              <a:rPr lang="en-US" altLang="en-US" sz="1600"/>
              <a:t>всё</a:t>
            </a:r>
            <a:r>
              <a:rPr lang="en-US" altLang="ru-RU" sz="1600"/>
              <a:t> </a:t>
            </a:r>
            <a:r>
              <a:rPr lang="en-US" altLang="en-US" sz="1600"/>
              <a:t>же</a:t>
            </a:r>
            <a:r>
              <a:rPr lang="en-US" altLang="ru-RU" sz="1600"/>
              <a:t> </a:t>
            </a:r>
            <a:r>
              <a:rPr lang="en-US" altLang="en-US" sz="1600"/>
              <a:t>наезд</a:t>
            </a:r>
            <a:r>
              <a:rPr lang="en-US" altLang="ru-RU" sz="1600"/>
              <a:t> </a:t>
            </a:r>
            <a:r>
              <a:rPr lang="en-US" altLang="en-US" sz="1600"/>
              <a:t>произошёл</a:t>
            </a:r>
            <a:r>
              <a:rPr lang="en-US" altLang="ru-RU" sz="1600"/>
              <a:t>.</a:t>
            </a:r>
            <a:endParaRPr lang="en-US" altLang="ru-RU" sz="1600"/>
          </a:p>
          <a:p>
            <a:r>
              <a:rPr lang="en-US" altLang="ru-RU" sz="1600"/>
              <a:t>– </a:t>
            </a:r>
            <a:r>
              <a:rPr lang="en-US" altLang="en-US" sz="1600"/>
              <a:t>Что</a:t>
            </a:r>
            <a:r>
              <a:rPr lang="en-US" altLang="ru-RU" sz="1600"/>
              <a:t> </a:t>
            </a:r>
            <a:r>
              <a:rPr lang="en-US" altLang="en-US" sz="1600"/>
              <a:t>же</a:t>
            </a:r>
            <a:r>
              <a:rPr lang="en-US" altLang="ru-RU" sz="1600"/>
              <a:t> </a:t>
            </a:r>
            <a:r>
              <a:rPr lang="en-US" altLang="en-US" sz="1600"/>
              <a:t>должен</a:t>
            </a:r>
            <a:r>
              <a:rPr lang="en-US" altLang="ru-RU" sz="1600"/>
              <a:t> </a:t>
            </a:r>
            <a:r>
              <a:rPr lang="en-US" altLang="en-US" sz="1600"/>
              <a:t>был</a:t>
            </a:r>
            <a:r>
              <a:rPr lang="en-US" altLang="ru-RU" sz="1600"/>
              <a:t> </a:t>
            </a:r>
            <a:r>
              <a:rPr lang="en-US" altLang="en-US" sz="1600"/>
              <a:t>знать</a:t>
            </a:r>
            <a:r>
              <a:rPr lang="en-US" altLang="ru-RU" sz="1600"/>
              <a:t> </a:t>
            </a:r>
            <a:r>
              <a:rPr lang="en-US" altLang="en-US" sz="1600"/>
              <a:t>мальчик</a:t>
            </a:r>
            <a:r>
              <a:rPr lang="en-US" altLang="ru-RU" sz="1600"/>
              <a:t> </a:t>
            </a:r>
            <a:r>
              <a:rPr lang="en-US" altLang="en-US" sz="1600"/>
              <a:t>в</a:t>
            </a:r>
            <a:r>
              <a:rPr lang="en-US" altLang="ru-RU" sz="1600"/>
              <a:t> </a:t>
            </a:r>
            <a:r>
              <a:rPr lang="en-US" altLang="en-US" sz="1600"/>
              <a:t>подобной</a:t>
            </a:r>
            <a:r>
              <a:rPr lang="en-US" altLang="ru-RU" sz="1600"/>
              <a:t> </a:t>
            </a:r>
            <a:r>
              <a:rPr lang="en-US" altLang="en-US" sz="1600"/>
              <a:t>ситуации</a:t>
            </a:r>
            <a:r>
              <a:rPr lang="en-US" altLang="ru-RU" sz="1600"/>
              <a:t>?</a:t>
            </a:r>
            <a:endParaRPr lang="en-US" altLang="ru-RU" sz="1600"/>
          </a:p>
          <a:p>
            <a:endParaRPr lang="en-US" altLang="ru-RU"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7" name="Замещающий текст 26626"/>
          <p:cNvSpPr>
            <a:spLocks noGrp="1"/>
          </p:cNvSpPr>
          <p:nvPr>
            <p:ph type="body" idx="1"/>
          </p:nvPr>
        </p:nvSpPr>
        <p:spPr>
          <a:xfrm>
            <a:off x="457200" y="4724400"/>
            <a:ext cx="8229600" cy="1800225"/>
          </a:xfrm>
          <a:ln/>
        </p:spPr>
        <p:txBody>
          <a:bodyPr/>
          <a:p>
            <a:pPr>
              <a:buNone/>
            </a:pPr>
            <a:r>
              <a:rPr sz="2800" b="1"/>
              <a:t>    Когда идешь по улицам города, будь осторожен: не торопись. Иди шагом по правой стороне тротуара или по обочине навстречу движению подальше от края дороги.</a:t>
            </a:r>
            <a:endParaRPr sz="2800" b="1"/>
          </a:p>
        </p:txBody>
      </p:sp>
      <p:pic>
        <p:nvPicPr>
          <p:cNvPr id="26629" name="Изображение 26628" descr="C:/Users/Екатерина/Downloads/https:/sun9-16.userapi.com/impg/zojixATl_SE5OJ1BNqwkfz8JFdHDJNaTY0tcNQ/FmcZABY15FM.jpg?size=200x193&amp;quality=96&amp;sign=9d0c4fc7258f386594a0ab9867bae871&amp;type=album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5651500" y="908050"/>
            <a:ext cx="3273425" cy="3157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Заголовок 1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Изображение 2"/>
          <p:cNvPicPr/>
          <p:nvPr/>
        </p:nvPicPr>
        <p:blipFill>
          <a:blip r:embed="rId3"/>
          <a:stretch>
            <a:fillRect/>
          </a:stretch>
        </p:blipFill>
        <p:spPr>
          <a:xfrm>
            <a:off x="1395095" y="908685"/>
            <a:ext cx="4256405" cy="33407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1" name="Замещающий текст 27650"/>
          <p:cNvSpPr>
            <a:spLocks noGrp="1"/>
          </p:cNvSpPr>
          <p:nvPr>
            <p:ph type="body" idx="1"/>
          </p:nvPr>
        </p:nvSpPr>
        <p:spPr>
          <a:xfrm>
            <a:off x="457200" y="4652963"/>
            <a:ext cx="8229600" cy="1473200"/>
          </a:xfrm>
          <a:ln/>
        </p:spPr>
        <p:txBody>
          <a:bodyPr/>
          <a:p>
            <a:pPr>
              <a:buNone/>
            </a:pPr>
            <a:r>
              <a:rPr sz="2800" b="1"/>
              <a:t>    Проходя мимо ворот, выездов из двора, будь особенно осторожен. Из ворот или двора  может выехать автомобиль.</a:t>
            </a:r>
            <a:endParaRPr sz="2800" b="1"/>
          </a:p>
        </p:txBody>
      </p:sp>
      <p:pic>
        <p:nvPicPr>
          <p:cNvPr id="27652" name="Заголовок 27651" descr="C:/Users/Екатерина/Downloads/https:/pictures.telegram-store.com/channels/gai-gomel/1538_2021_03_10_4_.jpg"/>
          <p:cNvPicPr>
            <a:picLocks noChangeAspect="1"/>
          </p:cNvPicPr>
          <p:nvPr>
            <p:ph type="title"/>
          </p:nvPr>
        </p:nvPicPr>
        <p:blipFill>
          <a:blip r:embed="rId1" r:link="rId2"/>
          <a:stretch>
            <a:fillRect/>
          </a:stretch>
        </p:blipFill>
        <p:spPr>
          <a:xfrm>
            <a:off x="1259205" y="2564765"/>
            <a:ext cx="3228340" cy="2204085"/>
          </a:xfrm>
          <a:ln/>
        </p:spPr>
      </p:pic>
      <p:pic>
        <p:nvPicPr>
          <p:cNvPr id="2" name="Изображение 1"/>
          <p:cNvPicPr/>
          <p:nvPr/>
        </p:nvPicPr>
        <p:blipFill>
          <a:blip r:embed="rId3"/>
          <a:srcRect l="13881" t="22603" r="21250" b="19064"/>
          <a:stretch>
            <a:fillRect/>
          </a:stretch>
        </p:blipFill>
        <p:spPr>
          <a:xfrm>
            <a:off x="5363845" y="188595"/>
            <a:ext cx="3538855" cy="243903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4"/>
          <a:stretch>
            <a:fillRect/>
          </a:stretch>
        </p:blipFill>
        <p:spPr>
          <a:xfrm>
            <a:off x="2339340" y="432435"/>
            <a:ext cx="2635885" cy="195135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5"/>
          <a:srcRect t="39084" r="440"/>
          <a:stretch>
            <a:fillRect/>
          </a:stretch>
        </p:blipFill>
        <p:spPr>
          <a:xfrm>
            <a:off x="4643755" y="2859405"/>
            <a:ext cx="4156075" cy="17437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9" name="Замещающий текст 34818"/>
          <p:cNvSpPr>
            <a:spLocks noGrp="1"/>
          </p:cNvSpPr>
          <p:nvPr>
            <p:ph type="body" idx="1"/>
          </p:nvPr>
        </p:nvSpPr>
        <p:spPr>
          <a:xfrm>
            <a:off x="457200" y="5229225"/>
            <a:ext cx="8229600" cy="1368425"/>
          </a:xfrm>
          <a:ln/>
        </p:spPr>
        <p:txBody>
          <a:bodyPr/>
          <a:p>
            <a:pPr>
              <a:lnSpc>
                <a:spcPct val="90000"/>
              </a:lnSpc>
              <a:buNone/>
            </a:pPr>
            <a:r>
              <a:rPr sz="2800" b="1"/>
              <a:t>    Не устраивай игр на проезжей части или вблизи дороги. Не катайся на велосипедах, роликовых коньках и т.п. на проезжей части дороги.</a:t>
            </a:r>
            <a:endParaRPr sz="2800" b="1"/>
          </a:p>
        </p:txBody>
      </p:sp>
      <p:sp>
        <p:nvSpPr>
          <p:cNvPr id="2" name="Заголовок 1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Изображение 2"/>
          <p:cNvPicPr/>
          <p:nvPr/>
        </p:nvPicPr>
        <p:blipFill>
          <a:blip r:embed="rId1"/>
          <a:srcRect l="19766" t="19261" r="17805" b="-65"/>
          <a:stretch>
            <a:fillRect/>
          </a:stretch>
        </p:blipFill>
        <p:spPr>
          <a:xfrm>
            <a:off x="6259195" y="274955"/>
            <a:ext cx="2489200" cy="269303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2"/>
          <a:srcRect l="7979" t="28630" r="6972"/>
          <a:stretch>
            <a:fillRect/>
          </a:stretch>
        </p:blipFill>
        <p:spPr>
          <a:xfrm>
            <a:off x="1403350" y="1628775"/>
            <a:ext cx="4807585" cy="30111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3" name="Замещающий текст 35842"/>
          <p:cNvSpPr>
            <a:spLocks noGrp="1"/>
          </p:cNvSpPr>
          <p:nvPr>
            <p:ph type="body" idx="1"/>
          </p:nvPr>
        </p:nvSpPr>
        <p:spPr>
          <a:xfrm>
            <a:off x="457200" y="3573463"/>
            <a:ext cx="3322638" cy="2552700"/>
          </a:xfrm>
          <a:ln/>
        </p:spPr>
        <p:txBody>
          <a:bodyPr/>
          <a:p>
            <a:pPr algn="ctr">
              <a:buNone/>
            </a:pPr>
            <a:r>
              <a:rPr sz="2800" b="1"/>
              <a:t>    Не перебегай улицу или дорогу перед близко идущим транспортом.</a:t>
            </a:r>
            <a:endParaRPr sz="2800" b="1"/>
          </a:p>
        </p:txBody>
      </p:sp>
      <p:pic>
        <p:nvPicPr>
          <p:cNvPr id="35844" name="Заголовок 35843" descr="C:/Users/Екатерина/Downloads/https:/fsd.multiurok.ru/html/2021/11/13/s_618fc380b2170/phpNPmt5k_Prichiny-detskogo-dorozhno-transportnogo--travmatizma.-Razbor-konkretnyh-sluchaev-dorozhno_html_47330bcc8126050e.png"/>
          <p:cNvPicPr>
            <a:picLocks noChangeAspect="1"/>
          </p:cNvPicPr>
          <p:nvPr>
            <p:ph type="title"/>
          </p:nvPr>
        </p:nvPicPr>
        <p:blipFill>
          <a:blip r:embed="rId1" r:link="rId2"/>
          <a:stretch>
            <a:fillRect/>
          </a:stretch>
        </p:blipFill>
        <p:spPr>
          <a:xfrm>
            <a:off x="1548130" y="1412875"/>
            <a:ext cx="3547745" cy="1984375"/>
          </a:xfrm>
          <a:ln/>
        </p:spPr>
      </p:pic>
      <p:pic>
        <p:nvPicPr>
          <p:cNvPr id="35845" name="Изображение 35844" descr="C:/Users/Екатерина/Downloads/https:/uroki-risovanie.ru/wp-content/uploads/2022/10/sk23.jp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708400" y="3861435"/>
            <a:ext cx="2643505" cy="1817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/>
          <p:nvPr/>
        </p:nvPicPr>
        <p:blipFill>
          <a:blip r:embed="rId5"/>
          <a:stretch>
            <a:fillRect/>
          </a:stretch>
        </p:blipFill>
        <p:spPr>
          <a:xfrm>
            <a:off x="5436235" y="692785"/>
            <a:ext cx="3340735" cy="265493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6"/>
          <a:srcRect l="-755" t="25590" r="8451" b="87"/>
          <a:stretch>
            <a:fillRect/>
          </a:stretch>
        </p:blipFill>
        <p:spPr>
          <a:xfrm>
            <a:off x="6565900" y="3861435"/>
            <a:ext cx="2369185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3" name="Замещающий текст 25602"/>
          <p:cNvSpPr>
            <a:spLocks noGrp="1"/>
          </p:cNvSpPr>
          <p:nvPr>
            <p:ph type="body" idx="1"/>
          </p:nvPr>
        </p:nvSpPr>
        <p:spPr>
          <a:xfrm>
            <a:off x="457200" y="4941888"/>
            <a:ext cx="8229600" cy="1184275"/>
          </a:xfrm>
          <a:ln/>
        </p:spPr>
        <p:txBody>
          <a:bodyPr/>
          <a:p>
            <a:pPr>
              <a:buNone/>
            </a:pPr>
            <a:r>
              <a:rPr sz="2800"/>
              <a:t>    </a:t>
            </a:r>
            <a:r>
              <a:rPr sz="2800" b="1"/>
              <a:t>Маршрут в школу выбирай самый безопасный, тот, где надо реже переходить улицу или дорогу.</a:t>
            </a:r>
            <a:endParaRPr sz="2800" b="1"/>
          </a:p>
        </p:txBody>
      </p:sp>
      <p:pic>
        <p:nvPicPr>
          <p:cNvPr id="25604" name="Заголовок 25603" descr="C:/Users/Екатерина/Downloads/http:/rub-rpc.ru/images/2021/08/06/image061.png"/>
          <p:cNvPicPr>
            <a:picLocks noChangeAspect="1"/>
          </p:cNvPicPr>
          <p:nvPr>
            <p:ph type="title"/>
          </p:nvPr>
        </p:nvPicPr>
        <p:blipFill>
          <a:blip r:embed="rId1" r:link="rId2"/>
          <a:stretch>
            <a:fillRect/>
          </a:stretch>
        </p:blipFill>
        <p:spPr>
          <a:xfrm>
            <a:off x="1692275" y="2505075"/>
            <a:ext cx="3027045" cy="2465705"/>
          </a:xfrm>
          <a:ln/>
        </p:spPr>
      </p:pic>
      <p:pic>
        <p:nvPicPr>
          <p:cNvPr id="2" name="Изображение 1"/>
          <p:cNvPicPr/>
          <p:nvPr/>
        </p:nvPicPr>
        <p:blipFill>
          <a:blip r:embed="rId3"/>
          <a:stretch>
            <a:fillRect/>
          </a:stretch>
        </p:blipFill>
        <p:spPr>
          <a:xfrm>
            <a:off x="4787900" y="621030"/>
            <a:ext cx="3445510" cy="4400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Заголовок 37889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ln/>
        </p:spPr>
        <p:txBody>
          <a:bodyPr anchor="ctr" anchorCtr="0"/>
          <a:p>
            <a:r>
              <a:rPr b="1"/>
              <a:t>Спасибо  за  внимание.</a:t>
            </a:r>
            <a:endParaRPr b="1"/>
          </a:p>
        </p:txBody>
      </p:sp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1943100" y="1447800"/>
            <a:ext cx="5555615" cy="38252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0" name="Заголовок 4099"/>
          <p:cNvSpPr>
            <a:spLocks noGrp="1"/>
          </p:cNvSpPr>
          <p:nvPr>
            <p:ph type="ctrTitle"/>
          </p:nvPr>
        </p:nvSpPr>
        <p:spPr>
          <a:xfrm>
            <a:off x="395288" y="188913"/>
            <a:ext cx="8424862" cy="2303462"/>
          </a:xfrm>
          <a:ln/>
        </p:spPr>
        <p:txBody>
          <a:bodyPr anchor="ctr" anchorCtr="0"/>
          <a:p>
            <a:pPr marL="0" indent="0" fontAlgn="auto">
              <a:buClrTx/>
              <a:buSzTx/>
              <a:buFontTx/>
            </a:pPr>
            <a:r>
              <a:rPr lang="uk-UA" altLang="x-none" sz="2800" b="1"/>
              <a:t>Лучший </a:t>
            </a:r>
            <a:r>
              <a:rPr lang="uk-UA" altLang="x-none" sz="2800" b="1" err="1"/>
              <a:t>способ</a:t>
            </a:r>
            <a:r>
              <a:rPr lang="uk-UA" altLang="x-none" sz="2800" b="1"/>
              <a:t> обезопасить свою жизнь на дорогах и при </a:t>
            </a:r>
            <a:r>
              <a:rPr lang="uk-UA" altLang="x-none" sz="2800" b="1" err="1"/>
              <a:t>использовании</a:t>
            </a:r>
            <a:r>
              <a:rPr lang="uk-UA" altLang="x-none" sz="2800" b="1"/>
              <a:t> </a:t>
            </a:r>
            <a:r>
              <a:rPr lang="uk-UA" altLang="x-none" sz="2800" b="1" err="1"/>
              <a:t>транспорта</a:t>
            </a:r>
            <a:r>
              <a:rPr lang="uk-UA" altLang="x-none" sz="2800" b="1"/>
              <a:t> - </a:t>
            </a:r>
            <a:r>
              <a:rPr lang="uk-UA" altLang="x-none" sz="2800" b="1" err="1"/>
              <a:t>это</a:t>
            </a:r>
            <a:r>
              <a:rPr lang="uk-UA" altLang="x-none" sz="2800" b="1"/>
              <a:t> </a:t>
            </a:r>
            <a:r>
              <a:rPr lang="uk-UA" altLang="x-none" sz="2800" b="1" err="1"/>
              <a:t>соблюдать</a:t>
            </a:r>
            <a:r>
              <a:rPr lang="uk-UA" altLang="x-none" sz="2800" b="1"/>
              <a:t> правила </a:t>
            </a:r>
            <a:r>
              <a:rPr lang="uk-UA" altLang="x-none" sz="2800" b="1" err="1"/>
              <a:t>дорожного</a:t>
            </a:r>
            <a:r>
              <a:rPr lang="uk-UA" altLang="x-none" sz="2800" b="1"/>
              <a:t> </a:t>
            </a:r>
            <a:r>
              <a:rPr lang="uk-UA" altLang="x-none" sz="2800" b="1" err="1"/>
              <a:t>движения</a:t>
            </a:r>
            <a:r>
              <a:rPr lang="uk-UA" altLang="x-none" sz="2800" b="1"/>
              <a:t> и </a:t>
            </a:r>
            <a:r>
              <a:rPr lang="uk-UA" altLang="x-none" sz="2800" b="1" err="1"/>
              <a:t>выполнять</a:t>
            </a:r>
            <a:r>
              <a:rPr lang="uk-UA" altLang="x-none" sz="2800" b="1"/>
              <a:t> правила </a:t>
            </a:r>
            <a:r>
              <a:rPr lang="uk-UA" altLang="x-none" sz="2800" b="1" err="1"/>
              <a:t>поведения</a:t>
            </a:r>
            <a:r>
              <a:rPr lang="uk-UA" altLang="x-none" sz="2800" b="1"/>
              <a:t> на дорогах и </a:t>
            </a:r>
            <a:r>
              <a:rPr lang="uk-UA" altLang="x-none" sz="2800" b="1" err="1"/>
              <a:t>транспорте</a:t>
            </a:r>
            <a:r>
              <a:rPr lang="uk-UA" altLang="x-none" sz="2800" b="1"/>
              <a:t>.</a:t>
            </a:r>
            <a:r>
              <a:rPr lang="uk-UA" altLang="x-none"/>
              <a:t> </a:t>
            </a:r>
            <a:endParaRPr/>
          </a:p>
        </p:txBody>
      </p:sp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1403350" y="2277110"/>
            <a:ext cx="4427220" cy="229552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4572635"/>
            <a:ext cx="3846195" cy="2255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Кейс №1.Пешеходный переход.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 sz="2000"/>
              <a:t>- </a:t>
            </a:r>
            <a:r>
              <a:rPr lang="en-US" altLang="en-US" sz="2000"/>
              <a:t>Что</a:t>
            </a:r>
            <a:r>
              <a:rPr lang="en-US" altLang="ru-RU" sz="2000"/>
              <a:t> </a:t>
            </a:r>
            <a:r>
              <a:rPr lang="en-US" altLang="en-US" sz="2000"/>
              <a:t>вы</a:t>
            </a:r>
            <a:r>
              <a:rPr lang="en-US" altLang="ru-RU" sz="2000"/>
              <a:t> </a:t>
            </a:r>
            <a:r>
              <a:rPr lang="en-US" altLang="en-US" sz="2000"/>
              <a:t>видите</a:t>
            </a:r>
            <a:r>
              <a:rPr lang="ru-RU" altLang="en-US" sz="2000"/>
              <a:t> на первой картинке</a:t>
            </a:r>
            <a:r>
              <a:rPr lang="en-US" altLang="ru-RU" sz="2000"/>
              <a:t>? </a:t>
            </a:r>
            <a:endParaRPr lang="en-US" altLang="ru-RU" sz="2000"/>
          </a:p>
          <a:p>
            <a:r>
              <a:rPr lang="en-US" altLang="ru-RU" sz="2000"/>
              <a:t>- </a:t>
            </a:r>
            <a:r>
              <a:rPr lang="en-US" altLang="en-US" sz="2000"/>
              <a:t>Как</a:t>
            </a:r>
            <a:r>
              <a:rPr lang="en-US" altLang="ru-RU" sz="2000"/>
              <a:t> </a:t>
            </a:r>
            <a:r>
              <a:rPr lang="en-US" altLang="en-US" sz="2000"/>
              <a:t>вы</a:t>
            </a:r>
            <a:r>
              <a:rPr lang="en-US" altLang="ru-RU" sz="2000"/>
              <a:t> </a:t>
            </a:r>
            <a:r>
              <a:rPr lang="en-US" altLang="en-US" sz="2000"/>
              <a:t>думаете</a:t>
            </a:r>
            <a:r>
              <a:rPr lang="en-US" altLang="ru-RU" sz="2000"/>
              <a:t>, </a:t>
            </a:r>
            <a:r>
              <a:rPr lang="en-US" altLang="en-US" sz="2000"/>
              <a:t>что</a:t>
            </a:r>
            <a:r>
              <a:rPr lang="en-US" altLang="ru-RU" sz="2000"/>
              <a:t> </a:t>
            </a:r>
            <a:r>
              <a:rPr lang="en-US" altLang="en-US" sz="2000"/>
              <a:t>может</a:t>
            </a:r>
            <a:r>
              <a:rPr lang="en-US" altLang="ru-RU" sz="2000"/>
              <a:t> </a:t>
            </a:r>
            <a:r>
              <a:rPr lang="en-US" altLang="en-US" sz="2000"/>
              <a:t>произойти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детьми</a:t>
            </a:r>
            <a:r>
              <a:rPr lang="ru-RU" altLang="en-US" sz="2000"/>
              <a:t> на первой картинке</a:t>
            </a:r>
            <a:r>
              <a:rPr lang="en-US" altLang="ru-RU" sz="2000"/>
              <a:t>?</a:t>
            </a:r>
            <a:endParaRPr lang="en-US" altLang="ru-RU" sz="2000"/>
          </a:p>
          <a:p>
            <a:r>
              <a:rPr lang="en-US" altLang="ru-RU" sz="2000"/>
              <a:t>- </a:t>
            </a:r>
            <a:r>
              <a:rPr lang="en-US" altLang="en-US" sz="2000"/>
              <a:t>А</a:t>
            </a:r>
            <a:r>
              <a:rPr lang="en-US" altLang="ru-RU" sz="2000"/>
              <a:t> </a:t>
            </a:r>
            <a:r>
              <a:rPr lang="en-US" altLang="en-US" sz="2000"/>
              <a:t>почему</a:t>
            </a:r>
            <a:r>
              <a:rPr lang="en-US" altLang="ru-RU" sz="2000"/>
              <a:t> </a:t>
            </a:r>
            <a:r>
              <a:rPr lang="en-US" altLang="en-US" sz="2000"/>
              <a:t>такая</a:t>
            </a:r>
            <a:r>
              <a:rPr lang="en-US" altLang="ru-RU" sz="2000"/>
              <a:t> </a:t>
            </a:r>
            <a:r>
              <a:rPr lang="en-US" altLang="en-US" sz="2000"/>
              <a:t>ситуация</a:t>
            </a:r>
            <a:r>
              <a:rPr lang="en-US" altLang="ru-RU" sz="2000"/>
              <a:t> </a:t>
            </a:r>
            <a:r>
              <a:rPr lang="en-US" altLang="en-US" sz="2000"/>
              <a:t>произошла</a:t>
            </a:r>
            <a:r>
              <a:rPr lang="ru-RU" altLang="en-US" sz="2000"/>
              <a:t> на первой картинке</a:t>
            </a:r>
            <a:r>
              <a:rPr lang="en-US" altLang="ru-RU" sz="2000"/>
              <a:t>?</a:t>
            </a:r>
            <a:endParaRPr lang="en-US" altLang="ru-RU" sz="2000"/>
          </a:p>
          <a:p>
            <a:r>
              <a:rPr lang="en-US" altLang="ru-RU" sz="2000"/>
              <a:t>- </a:t>
            </a:r>
            <a:r>
              <a:rPr lang="en-US" altLang="en-US" sz="2000"/>
              <a:t>Как</a:t>
            </a:r>
            <a:r>
              <a:rPr lang="en-US" altLang="ru-RU" sz="2000"/>
              <a:t> </a:t>
            </a:r>
            <a:r>
              <a:rPr lang="en-US" altLang="en-US" sz="2000"/>
              <a:t>нужно</a:t>
            </a:r>
            <a:r>
              <a:rPr lang="en-US" altLang="ru-RU" sz="2000"/>
              <a:t> </a:t>
            </a:r>
            <a:r>
              <a:rPr lang="en-US" altLang="en-US" sz="2000"/>
              <a:t>поступить</a:t>
            </a:r>
            <a:r>
              <a:rPr lang="en-US" altLang="ru-RU" sz="2000"/>
              <a:t> </a:t>
            </a:r>
            <a:r>
              <a:rPr lang="en-US" altLang="en-US" sz="2000"/>
              <a:t>детям</a:t>
            </a:r>
            <a:r>
              <a:rPr lang="ru-RU" altLang="en-US" sz="2000"/>
              <a:t> на первой картинке</a:t>
            </a:r>
            <a:r>
              <a:rPr lang="en-US" altLang="ru-RU" sz="2000"/>
              <a:t>? </a:t>
            </a:r>
            <a:endParaRPr lang="en-US" altLang="ru-RU" sz="2000"/>
          </a:p>
          <a:p>
            <a:r>
              <a:rPr lang="en-US" altLang="en-US" sz="2000"/>
              <a:t>Сформулируйте</a:t>
            </a:r>
            <a:r>
              <a:rPr lang="en-US" altLang="ru-RU" sz="2000"/>
              <a:t> </a:t>
            </a:r>
            <a:r>
              <a:rPr lang="en-US" altLang="en-US" sz="2000"/>
              <a:t>правило</a:t>
            </a:r>
            <a:r>
              <a:rPr lang="en-US" altLang="ru-RU" sz="2000"/>
              <a:t>, </a:t>
            </a:r>
            <a:r>
              <a:rPr lang="en-US" altLang="en-US" sz="2000"/>
              <a:t>которое</a:t>
            </a:r>
            <a:r>
              <a:rPr lang="en-US" altLang="ru-RU" sz="2000"/>
              <a:t> </a:t>
            </a:r>
            <a:r>
              <a:rPr lang="en-US" altLang="en-US" sz="2000"/>
              <a:t>поможет</a:t>
            </a:r>
            <a:r>
              <a:rPr lang="en-US" altLang="ru-RU" sz="2000"/>
              <a:t> </a:t>
            </a:r>
            <a:r>
              <a:rPr lang="en-US" altLang="en-US" sz="2000"/>
              <a:t>избежать</a:t>
            </a:r>
            <a:r>
              <a:rPr lang="en-US" altLang="ru-RU" sz="2000"/>
              <a:t> </a:t>
            </a:r>
            <a:r>
              <a:rPr lang="en-US" altLang="en-US" sz="2000"/>
              <a:t>опасные</a:t>
            </a:r>
            <a:r>
              <a:rPr lang="en-US" altLang="ru-RU" sz="2000"/>
              <a:t> </a:t>
            </a:r>
            <a:r>
              <a:rPr lang="en-US" altLang="en-US" sz="2000"/>
              <a:t>ситуации</a:t>
            </a:r>
            <a:r>
              <a:rPr lang="ru-RU" altLang="en-US" sz="2000"/>
              <a:t> при переходе по пешеходному переходу.</a:t>
            </a:r>
            <a:endParaRPr lang="ru-RU" altLang="en-US" sz="2000"/>
          </a:p>
        </p:txBody>
      </p:sp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7" t="19456" r="18034" b="4202"/>
          <a:stretch>
            <a:fillRect/>
          </a:stretch>
        </p:blipFill>
        <p:spPr>
          <a:xfrm>
            <a:off x="1043940" y="3933190"/>
            <a:ext cx="2565400" cy="2536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1505" y="3914140"/>
            <a:ext cx="3686175" cy="24142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303530" y="3960495"/>
            <a:ext cx="740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№1</a:t>
            </a:r>
            <a:endParaRPr lang="ru-RU" altLang="en-US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750310" y="3960495"/>
            <a:ext cx="6057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№2</a:t>
            </a:r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Заголовок 20481"/>
          <p:cNvSpPr>
            <a:spLocks noGrp="1"/>
          </p:cNvSpPr>
          <p:nvPr>
            <p:ph type="title"/>
          </p:nvPr>
        </p:nvSpPr>
        <p:spPr>
          <a:xfrm>
            <a:off x="468313" y="260350"/>
            <a:ext cx="7354887" cy="2722563"/>
          </a:xfrm>
          <a:ln/>
        </p:spPr>
        <p:txBody>
          <a:bodyPr anchor="ctr" anchorCtr="0"/>
          <a:p>
            <a:r>
              <a:rPr lang="uk-UA" altLang="x-none" sz="2400" b="1"/>
              <a:t>ПОМНИ</a:t>
            </a:r>
            <a:r>
              <a:rPr sz="2400" b="1"/>
              <a:t> !</a:t>
            </a:r>
            <a:br>
              <a:rPr sz="2400" b="1"/>
            </a:br>
            <a:r>
              <a:rPr sz="2400" b="1"/>
              <a:t>Переходить улицу можно только по пешеходным переходам, обозначенным специальным знаком «Пешеходный переход» и только на зеленый свет светофора. Нельзя переходить улицу на красный свет, даже если на проезжей части нет машин.  </a:t>
            </a:r>
            <a:endParaRPr sz="2400" b="1"/>
          </a:p>
        </p:txBody>
      </p:sp>
      <p:pic>
        <p:nvPicPr>
          <p:cNvPr id="20489" name="Изображение 20488" descr="C:/Users/Екатерина/Downloads/https:/zamanilka.ru/wp-content/uploads/2022/12/znak-deti-7-2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7667625" y="260350"/>
            <a:ext cx="1290638" cy="1289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/>
          <p:nvPr/>
        </p:nvPicPr>
        <p:blipFill>
          <a:blip r:embed="rId3"/>
          <a:stretch>
            <a:fillRect/>
          </a:stretch>
        </p:blipFill>
        <p:spPr>
          <a:xfrm>
            <a:off x="5292090" y="2781300"/>
            <a:ext cx="3569335" cy="2288540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4"/>
          <a:stretch>
            <a:fillRect/>
          </a:stretch>
        </p:blipFill>
        <p:spPr>
          <a:xfrm>
            <a:off x="1789430" y="3429000"/>
            <a:ext cx="3444875" cy="26758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Заголовок 2355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7463" cy="6323012"/>
          </a:xfrm>
          <a:ln/>
        </p:spPr>
        <p:txBody>
          <a:bodyPr anchor="ctr" anchorCtr="0"/>
          <a:p>
            <a:r>
              <a:rPr sz="3200" b="1"/>
              <a:t>Не выходи на проезжую часть улицы или дороги. Но в случае, если есть острая необходимость пересечь улицу, то попроси любого взрослого человека помочь перейти улицу.</a:t>
            </a:r>
            <a:endParaRPr sz="3200" b="1"/>
          </a:p>
        </p:txBody>
      </p:sp>
      <p:pic>
        <p:nvPicPr>
          <p:cNvPr id="23557" name="Изображение 23556" descr="C:/Users/Екатерина/Downloads/https:/dtdim.mskobr.ru/images/4d7902a9c4c98b84bcda84d5649e4962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5507990" y="3429000"/>
            <a:ext cx="2399665" cy="29025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/>
          <p:nvPr/>
        </p:nvPicPr>
        <p:blipFill>
          <a:blip r:embed="rId3"/>
          <a:stretch>
            <a:fillRect/>
          </a:stretch>
        </p:blipFill>
        <p:spPr>
          <a:xfrm>
            <a:off x="4932045" y="554990"/>
            <a:ext cx="3781425" cy="26282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711200"/>
          </a:xfrm>
        </p:spPr>
        <p:txBody>
          <a:bodyPr/>
          <a:p>
            <a:br>
              <a:rPr lang="en-US" altLang="en-US">
                <a:sym typeface="+mn-ea"/>
              </a:rPr>
            </a:br>
            <a:r>
              <a:rPr lang="ru-RU" altLang="en-US">
                <a:sym typeface="+mn-ea"/>
              </a:rPr>
              <a:t>Кейс №2.</a:t>
            </a:r>
            <a:r>
              <a:rPr lang="en-US" altLang="en-US">
                <a:sym typeface="+mn-ea"/>
              </a:rPr>
              <a:t>Кто</a:t>
            </a:r>
            <a:r>
              <a:rPr lang="en-US" altLang="ru-RU">
                <a:sym typeface="+mn-ea"/>
              </a:rPr>
              <a:t> </a:t>
            </a:r>
            <a:r>
              <a:rPr lang="en-US" altLang="en-US">
                <a:sym typeface="+mn-ea"/>
              </a:rPr>
              <a:t>виноват</a:t>
            </a:r>
            <a:r>
              <a:rPr lang="en-US" altLang="ru-RU">
                <a:sym typeface="+mn-ea"/>
              </a:rPr>
              <a:t>?</a:t>
            </a:r>
            <a:br>
              <a:rPr lang="en-US" altLang="ru-RU">
                <a:sym typeface="+mn-ea"/>
              </a:rPr>
            </a:br>
            <a:endParaRPr lang="en-US" altLang="ru-RU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ru-RU" altLang="en-US" sz="2000"/>
              <a:t>     </a:t>
            </a:r>
            <a:r>
              <a:rPr lang="en-US" altLang="en-US" sz="2000"/>
              <a:t>Был</a:t>
            </a:r>
            <a:r>
              <a:rPr lang="en-US" altLang="ru-RU" sz="2000"/>
              <a:t> </a:t>
            </a:r>
            <a:r>
              <a:rPr lang="en-US" altLang="en-US" sz="2000"/>
              <a:t>ясный</a:t>
            </a:r>
            <a:r>
              <a:rPr lang="en-US" altLang="ru-RU" sz="2000"/>
              <a:t> </a:t>
            </a:r>
            <a:r>
              <a:rPr lang="en-US" altLang="en-US" sz="2000"/>
              <a:t>день</a:t>
            </a:r>
            <a:r>
              <a:rPr lang="en-US" altLang="ru-RU" sz="2000"/>
              <a:t>. </a:t>
            </a:r>
            <a:r>
              <a:rPr lang="en-US" altLang="en-US" sz="2000"/>
              <a:t>Солнце</a:t>
            </a:r>
            <a:r>
              <a:rPr lang="en-US" altLang="ru-RU" sz="2000"/>
              <a:t> </a:t>
            </a:r>
            <a:r>
              <a:rPr lang="en-US" altLang="en-US" sz="2000"/>
              <a:t>весело</a:t>
            </a:r>
            <a:r>
              <a:rPr lang="en-US" altLang="ru-RU" sz="2000"/>
              <a:t> </a:t>
            </a:r>
            <a:r>
              <a:rPr lang="en-US" altLang="en-US" sz="2000"/>
              <a:t>светило</a:t>
            </a:r>
            <a:r>
              <a:rPr lang="en-US" altLang="ru-RU" sz="2000"/>
              <a:t>. </a:t>
            </a:r>
            <a:r>
              <a:rPr lang="en-US" altLang="en-US" sz="2000"/>
              <a:t>Саша</a:t>
            </a:r>
            <a:r>
              <a:rPr lang="en-US" altLang="ru-RU" sz="2000"/>
              <a:t> </a:t>
            </a:r>
            <a:r>
              <a:rPr lang="en-US" altLang="en-US" sz="2000"/>
              <a:t>возвращался</a:t>
            </a:r>
            <a:r>
              <a:rPr lang="en-US" altLang="ru-RU" sz="2000"/>
              <a:t>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автобусе</a:t>
            </a:r>
            <a:r>
              <a:rPr lang="en-US" altLang="ru-RU" sz="2000"/>
              <a:t> </a:t>
            </a:r>
            <a:r>
              <a:rPr lang="en-US" altLang="en-US" sz="2000"/>
              <a:t>из</a:t>
            </a:r>
            <a:r>
              <a:rPr lang="en-US" altLang="ru-RU" sz="2000"/>
              <a:t> </a:t>
            </a:r>
            <a:r>
              <a:rPr lang="en-US" altLang="en-US" sz="2000"/>
              <a:t>школы</a:t>
            </a:r>
            <a:r>
              <a:rPr lang="en-US" altLang="ru-RU" sz="2000"/>
              <a:t> </a:t>
            </a:r>
            <a:r>
              <a:rPr lang="en-US" altLang="en-US" sz="2000"/>
              <a:t>домой</a:t>
            </a:r>
            <a:r>
              <a:rPr lang="en-US" altLang="ru-RU" sz="2000"/>
              <a:t>. </a:t>
            </a:r>
            <a:r>
              <a:rPr lang="en-US" altLang="en-US" sz="2000"/>
              <a:t>Он</a:t>
            </a:r>
            <a:r>
              <a:rPr lang="en-US" altLang="ru-RU" sz="2000"/>
              <a:t> </a:t>
            </a:r>
            <a:r>
              <a:rPr lang="en-US" altLang="en-US" sz="2000"/>
              <a:t>вышел</a:t>
            </a:r>
            <a:r>
              <a:rPr lang="en-US" altLang="ru-RU" sz="2000"/>
              <a:t> </a:t>
            </a:r>
            <a:r>
              <a:rPr lang="en-US" altLang="en-US" sz="2000"/>
              <a:t>из</a:t>
            </a:r>
            <a:r>
              <a:rPr lang="en-US" altLang="ru-RU" sz="2000"/>
              <a:t> </a:t>
            </a:r>
            <a:r>
              <a:rPr lang="en-US" altLang="en-US" sz="2000"/>
              <a:t>автобуса</a:t>
            </a:r>
            <a:r>
              <a:rPr lang="en-US" altLang="ru-RU" sz="2000"/>
              <a:t>,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чтобы</a:t>
            </a:r>
            <a:r>
              <a:rPr lang="en-US" altLang="ru-RU" sz="2000"/>
              <a:t> </a:t>
            </a:r>
            <a:r>
              <a:rPr lang="en-US" altLang="en-US" sz="2000"/>
              <a:t>было</a:t>
            </a:r>
            <a:r>
              <a:rPr lang="en-US" altLang="ru-RU" sz="2000"/>
              <a:t> </a:t>
            </a:r>
            <a:r>
              <a:rPr lang="en-US" altLang="en-US" sz="2000"/>
              <a:t>побыстрее</a:t>
            </a:r>
            <a:r>
              <a:rPr lang="en-US" altLang="ru-RU" sz="2000"/>
              <a:t>, </a:t>
            </a:r>
            <a:r>
              <a:rPr lang="en-US" altLang="en-US" sz="2000"/>
              <a:t>стал</a:t>
            </a:r>
            <a:r>
              <a:rPr lang="en-US" altLang="ru-RU" sz="2000"/>
              <a:t> </a:t>
            </a:r>
            <a:r>
              <a:rPr lang="en-US" altLang="en-US" sz="2000"/>
              <a:t>обходить</a:t>
            </a:r>
            <a:r>
              <a:rPr lang="en-US" altLang="ru-RU" sz="2000"/>
              <a:t> </a:t>
            </a:r>
            <a:r>
              <a:rPr lang="en-US" altLang="en-US" sz="2000"/>
              <a:t>автобус</a:t>
            </a:r>
            <a:r>
              <a:rPr lang="en-US" altLang="ru-RU" sz="2000"/>
              <a:t> </a:t>
            </a:r>
            <a:r>
              <a:rPr lang="en-US" altLang="en-US" sz="2000"/>
              <a:t>спереди</a:t>
            </a:r>
            <a:r>
              <a:rPr lang="en-US" altLang="ru-RU" sz="2000"/>
              <a:t>. </a:t>
            </a:r>
            <a:r>
              <a:rPr lang="en-US" altLang="en-US" sz="2000"/>
              <a:t>Вдруг</a:t>
            </a:r>
            <a:r>
              <a:rPr lang="en-US" altLang="ru-RU" sz="2000"/>
              <a:t> </a:t>
            </a:r>
            <a:r>
              <a:rPr lang="en-US" altLang="en-US" sz="2000"/>
              <a:t>перед</a:t>
            </a:r>
            <a:r>
              <a:rPr lang="en-US" altLang="ru-RU" sz="2000"/>
              <a:t> </a:t>
            </a:r>
            <a:r>
              <a:rPr lang="en-US" altLang="en-US" sz="2000"/>
              <a:t>ним</a:t>
            </a:r>
            <a:r>
              <a:rPr lang="en-US" altLang="ru-RU" sz="2000"/>
              <a:t> </a:t>
            </a:r>
            <a:r>
              <a:rPr lang="en-US" altLang="en-US" sz="2000"/>
              <a:t>появился</a:t>
            </a:r>
            <a:r>
              <a:rPr lang="en-US" altLang="ru-RU" sz="2000"/>
              <a:t> </a:t>
            </a:r>
            <a:r>
              <a:rPr lang="en-US" altLang="en-US" sz="2000"/>
              <a:t>рычащий</a:t>
            </a:r>
            <a:r>
              <a:rPr lang="en-US" altLang="ru-RU" sz="2000"/>
              <a:t> </a:t>
            </a:r>
            <a:r>
              <a:rPr lang="en-US" altLang="en-US" sz="2000"/>
              <a:t>грузовик</a:t>
            </a:r>
            <a:r>
              <a:rPr lang="en-US" altLang="ru-RU" sz="2000"/>
              <a:t>. </a:t>
            </a:r>
            <a:r>
              <a:rPr lang="en-US" altLang="en-US" sz="2000"/>
              <a:t>Саша</a:t>
            </a:r>
            <a:r>
              <a:rPr lang="en-US" altLang="ru-RU" sz="2000"/>
              <a:t> </a:t>
            </a:r>
            <a:r>
              <a:rPr lang="en-US" altLang="en-US" sz="2000"/>
              <a:t>испуганно</a:t>
            </a:r>
            <a:r>
              <a:rPr lang="en-US" altLang="ru-RU" sz="2000"/>
              <a:t> </a:t>
            </a:r>
            <a:r>
              <a:rPr lang="en-US" altLang="en-US" sz="2000"/>
              <a:t>вскрикнул</a:t>
            </a:r>
            <a:r>
              <a:rPr lang="en-US" altLang="ru-RU" sz="2000"/>
              <a:t>, </a:t>
            </a:r>
            <a:r>
              <a:rPr lang="en-US" altLang="en-US" sz="2000"/>
              <a:t>заскрипели</a:t>
            </a:r>
            <a:r>
              <a:rPr lang="en-US" altLang="ru-RU" sz="2000"/>
              <a:t> </a:t>
            </a:r>
            <a:r>
              <a:rPr lang="en-US" altLang="en-US" sz="2000"/>
              <a:t>тормоза</a:t>
            </a:r>
            <a:r>
              <a:rPr lang="en-US" altLang="ru-RU" sz="2000"/>
              <a:t>.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мотоцикле</a:t>
            </a:r>
            <a:r>
              <a:rPr lang="en-US" altLang="ru-RU" sz="2000"/>
              <a:t> </a:t>
            </a:r>
            <a:r>
              <a:rPr lang="en-US" altLang="en-US" sz="2000"/>
              <a:t>подъехал</a:t>
            </a:r>
            <a:r>
              <a:rPr lang="en-US" altLang="ru-RU" sz="2000"/>
              <a:t> </a:t>
            </a:r>
            <a:r>
              <a:rPr lang="en-US" altLang="en-US" sz="2000"/>
              <a:t>инспектор</a:t>
            </a:r>
            <a:r>
              <a:rPr lang="en-US" altLang="ru-RU" sz="2000"/>
              <a:t> </a:t>
            </a:r>
            <a:r>
              <a:rPr lang="en-US" altLang="en-US" sz="2000"/>
              <a:t>ГИБДД</a:t>
            </a:r>
            <a:r>
              <a:rPr lang="en-US" altLang="ru-RU" sz="2000"/>
              <a:t>. </a:t>
            </a:r>
            <a:r>
              <a:rPr lang="en-US" altLang="en-US" sz="2000"/>
              <a:t>Посмотрел</a:t>
            </a:r>
            <a:r>
              <a:rPr lang="en-US" altLang="ru-RU" sz="2000"/>
              <a:t>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мальчика</a:t>
            </a:r>
            <a:r>
              <a:rPr lang="en-US" altLang="ru-RU" sz="2000"/>
              <a:t> </a:t>
            </a:r>
            <a:r>
              <a:rPr lang="en-US" altLang="en-US" sz="2000"/>
              <a:t>и</a:t>
            </a:r>
            <a:r>
              <a:rPr lang="en-US" altLang="ru-RU" sz="2000"/>
              <a:t> </a:t>
            </a:r>
            <a:r>
              <a:rPr lang="en-US" altLang="en-US" sz="2000"/>
              <a:t>с</a:t>
            </a:r>
            <a:r>
              <a:rPr lang="en-US" altLang="ru-RU" sz="2000"/>
              <a:t> </a:t>
            </a:r>
            <a:r>
              <a:rPr lang="en-US" altLang="en-US" sz="2000"/>
              <a:t>облегчением</a:t>
            </a:r>
            <a:r>
              <a:rPr lang="en-US" altLang="ru-RU" sz="2000"/>
              <a:t> </a:t>
            </a:r>
            <a:r>
              <a:rPr lang="en-US" altLang="en-US" sz="2000"/>
              <a:t>вздохнул</a:t>
            </a:r>
            <a:r>
              <a:rPr lang="en-US" altLang="ru-RU" sz="2000"/>
              <a:t>. </a:t>
            </a:r>
            <a:r>
              <a:rPr lang="en-US" altLang="en-US" sz="2000"/>
              <a:t>На</a:t>
            </a:r>
            <a:r>
              <a:rPr lang="en-US" altLang="ru-RU" sz="2000"/>
              <a:t> </a:t>
            </a:r>
            <a:r>
              <a:rPr lang="en-US" altLang="en-US" sz="2000"/>
              <a:t>этот</a:t>
            </a:r>
            <a:r>
              <a:rPr lang="en-US" altLang="ru-RU" sz="2000"/>
              <a:t> </a:t>
            </a:r>
            <a:r>
              <a:rPr lang="en-US" altLang="en-US" sz="2000"/>
              <a:t>раз</a:t>
            </a:r>
            <a:r>
              <a:rPr lang="en-US" altLang="ru-RU" sz="2000"/>
              <a:t> </a:t>
            </a:r>
            <a:r>
              <a:rPr lang="en-US" altLang="en-US" sz="2000"/>
              <a:t>все</a:t>
            </a:r>
            <a:r>
              <a:rPr lang="en-US" altLang="ru-RU" sz="2000"/>
              <a:t> </a:t>
            </a:r>
            <a:r>
              <a:rPr lang="en-US" altLang="en-US" sz="2000"/>
              <a:t>обошлось</a:t>
            </a:r>
            <a:r>
              <a:rPr lang="en-US" altLang="ru-RU" sz="2000"/>
              <a:t> </a:t>
            </a:r>
            <a:r>
              <a:rPr lang="en-US" altLang="en-US" sz="2000"/>
              <a:t>благополучно</a:t>
            </a:r>
            <a:r>
              <a:rPr lang="en-US" altLang="ru-RU" sz="2000"/>
              <a:t>. </a:t>
            </a:r>
            <a:r>
              <a:rPr lang="en-US" altLang="en-US" sz="2000"/>
              <a:t>Со</a:t>
            </a:r>
            <a:r>
              <a:rPr lang="en-US" altLang="ru-RU" sz="2000"/>
              <a:t> </a:t>
            </a:r>
            <a:r>
              <a:rPr lang="en-US" altLang="en-US" sz="2000"/>
              <a:t>всех</a:t>
            </a:r>
            <a:r>
              <a:rPr lang="en-US" altLang="ru-RU" sz="2000"/>
              <a:t> </a:t>
            </a:r>
            <a:r>
              <a:rPr lang="en-US" altLang="en-US" sz="2000"/>
              <a:t>сторон</a:t>
            </a:r>
            <a:r>
              <a:rPr lang="en-US" altLang="ru-RU" sz="2000"/>
              <a:t> </a:t>
            </a:r>
            <a:r>
              <a:rPr lang="en-US" altLang="en-US" sz="2000"/>
              <a:t>бежали</a:t>
            </a:r>
            <a:r>
              <a:rPr lang="en-US" altLang="ru-RU" sz="2000"/>
              <a:t> </a:t>
            </a:r>
            <a:r>
              <a:rPr lang="en-US" altLang="en-US" sz="2000"/>
              <a:t>люди</a:t>
            </a:r>
            <a:r>
              <a:rPr lang="en-US" altLang="ru-RU" sz="2000"/>
              <a:t>.</a:t>
            </a:r>
            <a:endParaRPr lang="en-US" altLang="ru-RU" sz="2000"/>
          </a:p>
          <a:p>
            <a:pPr marL="0" indent="0" algn="just">
              <a:buNone/>
            </a:pPr>
            <a:r>
              <a:rPr lang="ru-RU" altLang="en-US" sz="2000"/>
              <a:t>1.Что мальчик сделал не так?</a:t>
            </a:r>
            <a:endParaRPr lang="ru-RU" altLang="en-US" sz="2000"/>
          </a:p>
          <a:p>
            <a:pPr marL="0" indent="0" algn="just">
              <a:buNone/>
            </a:pPr>
            <a:r>
              <a:rPr lang="ru-RU" altLang="en-US" sz="2000"/>
              <a:t>2.Почему грузовик не остановился заранее?</a:t>
            </a:r>
            <a:endParaRPr lang="ru-RU" altLang="en-US" sz="2000"/>
          </a:p>
          <a:p>
            <a:pPr marL="0" indent="0" algn="just">
              <a:buNone/>
            </a:pPr>
            <a:r>
              <a:rPr lang="ru-RU" altLang="en-US" sz="2000"/>
              <a:t>3.Кто виноват в данной ситуации?</a:t>
            </a:r>
            <a:endParaRPr lang="ru-RU" altLang="en-US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7" name="Замещающий текст 31746"/>
          <p:cNvSpPr>
            <a:spLocks noGrp="1"/>
          </p:cNvSpPr>
          <p:nvPr>
            <p:ph type="body" idx="1"/>
          </p:nvPr>
        </p:nvSpPr>
        <p:spPr>
          <a:xfrm>
            <a:off x="4500563" y="4221163"/>
            <a:ext cx="4464050" cy="2447925"/>
          </a:xfrm>
          <a:ln/>
        </p:spPr>
        <p:txBody>
          <a:bodyPr/>
          <a:p>
            <a:pPr algn="ctr">
              <a:buNone/>
            </a:pPr>
            <a:r>
              <a:rPr sz="2800" b="1"/>
              <a:t>    Трамвай обходи спереди. </a:t>
            </a:r>
            <a:endParaRPr sz="2800" b="1"/>
          </a:p>
          <a:p>
            <a:pPr algn="ctr">
              <a:buNone/>
            </a:pPr>
            <a:r>
              <a:rPr sz="2800" b="1"/>
              <a:t>Автобус и троллейбус - сзади. </a:t>
            </a:r>
            <a:endParaRPr sz="2800" b="1"/>
          </a:p>
        </p:txBody>
      </p:sp>
      <p:pic>
        <p:nvPicPr>
          <p:cNvPr id="31749" name="Изображение 31748" descr="C:/Users/Екатерина/Downloads/https:/cf2.ppt-online.org/files2/slide/m/M4OKB2umUzW7038o1wdZCbnFlLevRGDxhXcsVY/slide-9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250825" y="333375"/>
            <a:ext cx="3890963" cy="2913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0" name="Изображение 31749" descr="C:/Users/Екатерина/Downloads/https:/bezopasnost-detej.ru/images/2013/102-3-bezopasnost-dorozhnogo-dvizheniya-dlya-detej-v-kartinkakh.jp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23850" y="3429000"/>
            <a:ext cx="3824288" cy="3165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Заголовок 1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Изображение 2"/>
          <p:cNvPicPr/>
          <p:nvPr/>
        </p:nvPicPr>
        <p:blipFill>
          <a:blip r:embed="rId5"/>
          <a:stretch>
            <a:fillRect/>
          </a:stretch>
        </p:blipFill>
        <p:spPr>
          <a:xfrm>
            <a:off x="4387215" y="721360"/>
            <a:ext cx="4541520" cy="29654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1" name="Замещающий текст 32770"/>
          <p:cNvSpPr>
            <a:spLocks noGrp="1"/>
          </p:cNvSpPr>
          <p:nvPr>
            <p:ph type="body" idx="1"/>
          </p:nvPr>
        </p:nvSpPr>
        <p:spPr>
          <a:xfrm>
            <a:off x="457200" y="4365625"/>
            <a:ext cx="8229600" cy="1760538"/>
          </a:xfrm>
          <a:ln/>
        </p:spPr>
        <p:txBody>
          <a:bodyPr/>
          <a:p>
            <a:pPr>
              <a:buNone/>
            </a:pPr>
            <a:r>
              <a:rPr sz="2800" b="1"/>
              <a:t>    Выйдя из автобуса или трамвая НУЖНО   по тротуару дойти до пешеходного перехода и только по нему переходить на другую сторону.</a:t>
            </a:r>
            <a:endParaRPr sz="2800" b="1"/>
          </a:p>
        </p:txBody>
      </p:sp>
      <p:pic>
        <p:nvPicPr>
          <p:cNvPr id="32772" name="Заголовок 32771" descr="C:/Users/Екатерина/Downloads/https:/d04302.edu35.ru/images/bezoppesh.png"/>
          <p:cNvPicPr>
            <a:picLocks noChangeAspect="1"/>
          </p:cNvPicPr>
          <p:nvPr>
            <p:ph type="title"/>
          </p:nvPr>
        </p:nvPicPr>
        <p:blipFill>
          <a:blip r:embed="rId1" r:link="rId2"/>
          <a:stretch>
            <a:fillRect/>
          </a:stretch>
        </p:blipFill>
        <p:spPr>
          <a:xfrm>
            <a:off x="1764030" y="2306320"/>
            <a:ext cx="2922270" cy="2070735"/>
          </a:xfrm>
          <a:ln/>
        </p:spPr>
      </p:pic>
      <p:pic>
        <p:nvPicPr>
          <p:cNvPr id="2" name="Изображение 1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920" y="116840"/>
            <a:ext cx="2852420" cy="2105660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4"/>
          <a:stretch>
            <a:fillRect/>
          </a:stretch>
        </p:blipFill>
        <p:spPr>
          <a:xfrm>
            <a:off x="5148580" y="2296160"/>
            <a:ext cx="3326130" cy="206946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5"/>
          <a:stretch>
            <a:fillRect/>
          </a:stretch>
        </p:blipFill>
        <p:spPr>
          <a:xfrm>
            <a:off x="6156325" y="142240"/>
            <a:ext cx="2327910" cy="20529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9" name="Замещающий текст 29698"/>
          <p:cNvSpPr>
            <a:spLocks noGrp="1"/>
          </p:cNvSpPr>
          <p:nvPr>
            <p:ph type="body" idx="1"/>
          </p:nvPr>
        </p:nvSpPr>
        <p:spPr>
          <a:xfrm>
            <a:off x="457200" y="4868863"/>
            <a:ext cx="8229600" cy="1257300"/>
          </a:xfrm>
          <a:ln/>
        </p:spPr>
        <p:txBody>
          <a:bodyPr/>
          <a:p>
            <a:pPr>
              <a:buNone/>
            </a:pPr>
            <a:r>
              <a:rPr sz="2800" b="1"/>
              <a:t>    Жди городской транспорт на посадочной площадке или тротуаре у указателя остановки.</a:t>
            </a:r>
            <a:endParaRPr sz="2800" b="1"/>
          </a:p>
        </p:txBody>
      </p:sp>
      <p:pic>
        <p:nvPicPr>
          <p:cNvPr id="29700" name="Заголовок 29699" descr="C:/Users/Екатерина/Downloads/https:/thumbs.dreamstime.com/b/%D0%BF%D0%B0%D1%81%D1%81%D0%B0%D0%B6%D0%B8%D1%80%D1%8B-%D0%BD%D0%B0-%D0%B0%D0%B2%D1%82%D0%BE%D0%B1%D1%83%D1%81%D0%BD%D0%BE%D0%B9-%D0%BE%D1%81%D1%82%D0%B0%D0%BD%D0%BE%D0%B2%D0%BA%D0%B5-115898943.jpg"/>
          <p:cNvPicPr>
            <a:picLocks noChangeAspect="1"/>
          </p:cNvPicPr>
          <p:nvPr>
            <p:ph type="title"/>
          </p:nvPr>
        </p:nvPicPr>
        <p:blipFill>
          <a:blip r:embed="rId1" r:link="rId2"/>
          <a:stretch>
            <a:fillRect/>
          </a:stretch>
        </p:blipFill>
        <p:spPr>
          <a:xfrm>
            <a:off x="2096135" y="2721610"/>
            <a:ext cx="5298440" cy="2147570"/>
          </a:xfrm>
          <a:ln/>
        </p:spPr>
      </p:pic>
      <p:pic>
        <p:nvPicPr>
          <p:cNvPr id="2" name="Изображение 1"/>
          <p:cNvPicPr/>
          <p:nvPr/>
        </p:nvPicPr>
        <p:blipFill>
          <a:blip r:embed="rId3"/>
          <a:stretch>
            <a:fillRect/>
          </a:stretch>
        </p:blipFill>
        <p:spPr>
          <a:xfrm>
            <a:off x="6372225" y="260985"/>
            <a:ext cx="2514600" cy="173926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4"/>
          <a:stretch>
            <a:fillRect/>
          </a:stretch>
        </p:blipFill>
        <p:spPr>
          <a:xfrm>
            <a:off x="4068445" y="404495"/>
            <a:ext cx="2215515" cy="174942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5"/>
          <a:stretch>
            <a:fillRect/>
          </a:stretch>
        </p:blipFill>
        <p:spPr>
          <a:xfrm>
            <a:off x="1724025" y="270510"/>
            <a:ext cx="2256155" cy="17297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3774</Words>
  <Application>WPS Presentation</Application>
  <PresentationFormat>Экран</PresentationFormat>
  <Paragraphs>65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Екатерина</cp:lastModifiedBy>
  <cp:revision>15</cp:revision>
  <dcterms:created xsi:type="dcterms:W3CDTF">2011-01-05T10:28:03Z</dcterms:created>
  <dcterms:modified xsi:type="dcterms:W3CDTF">2025-03-21T12:09:53Z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901FE55DA7D14B05AE0A47B26C87F379_13</vt:lpwstr>
  </property>
  <property fmtid="{D5CDD505-2E9C-101B-9397-08002B2CF9AE}" pid="3" name="KSOProductBuildVer">
    <vt:lpwstr>1049-12.2.0.20326</vt:lpwstr>
  </property>
</Properties>
</file>